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9" r:id="rId2"/>
    <p:sldId id="261" r:id="rId3"/>
    <p:sldId id="262" r:id="rId4"/>
    <p:sldId id="265" r:id="rId5"/>
    <p:sldId id="266" r:id="rId6"/>
    <p:sldId id="268" r:id="rId7"/>
    <p:sldId id="272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9" r:id="rId19"/>
    <p:sldId id="297" r:id="rId20"/>
    <p:sldId id="298" r:id="rId21"/>
    <p:sldId id="300" r:id="rId22"/>
    <p:sldId id="301" r:id="rId23"/>
    <p:sldId id="302" r:id="rId24"/>
    <p:sldId id="303" r:id="rId25"/>
    <p:sldId id="304" r:id="rId26"/>
    <p:sldId id="305" r:id="rId27"/>
    <p:sldId id="306" r:id="rId28"/>
  </p:sldIdLst>
  <p:sldSz cx="12188825" cy="6858000"/>
  <p:notesSz cx="6858000" cy="9144000"/>
  <p:defaultTextStyle>
    <a:defPPr>
      <a:defRPr lang="zh-CN"/>
    </a:defPPr>
    <a:lvl1pPr marL="0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68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36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04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872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340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808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275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744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 snapToObjects="1">
      <p:cViewPr varScale="1">
        <p:scale>
          <a:sx n="109" d="100"/>
          <a:sy n="109" d="100"/>
        </p:scale>
        <p:origin x="636" y="90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59BA20-AE94-47DB-9400-614C5FF84FD9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1A7DA491-595D-49AC-ABB9-85A8CA9CB98C}">
      <dgm:prSet phldrT="[文本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/>
            <a:t>String</a:t>
          </a:r>
        </a:p>
        <a:p>
          <a:r>
            <a:rPr lang="zh-CN" dirty="0" smtClean="0"/>
            <a:t>（字符串）</a:t>
          </a:r>
          <a:endParaRPr lang="zh-CN" altLang="en-US" dirty="0"/>
        </a:p>
      </dgm:t>
    </dgm:pt>
    <dgm:pt modelId="{79D9D0E5-D74D-4E7E-B0AA-60C4AD5FFAB4}" type="parTrans" cxnId="{2B6DD0DF-AF5B-439E-94FA-16BB232BAA3F}">
      <dgm:prSet/>
      <dgm:spPr/>
      <dgm:t>
        <a:bodyPr/>
        <a:lstStyle/>
        <a:p>
          <a:endParaRPr lang="zh-CN" altLang="en-US"/>
        </a:p>
      </dgm:t>
    </dgm:pt>
    <dgm:pt modelId="{758DC18F-5DD3-4375-A3AB-5CA1BBEF71DC}" type="sibTrans" cxnId="{2B6DD0DF-AF5B-439E-94FA-16BB232BAA3F}">
      <dgm:prSet/>
      <dgm:spPr/>
      <dgm:t>
        <a:bodyPr/>
        <a:lstStyle/>
        <a:p>
          <a:endParaRPr lang="zh-CN" altLang="en-US"/>
        </a:p>
      </dgm:t>
    </dgm:pt>
    <dgm:pt modelId="{76F3092F-6B43-4796-9424-DA3A03EB3DEC}">
      <dgm:prSet phldrT="[文本]"/>
      <dgm:spPr/>
      <dgm:t>
        <a:bodyPr/>
        <a:lstStyle/>
        <a:p>
          <a:r>
            <a:rPr lang="en-US" dirty="0" smtClean="0"/>
            <a:t>Hash</a:t>
          </a:r>
        </a:p>
        <a:p>
          <a:r>
            <a:rPr lang="zh-CN" dirty="0" smtClean="0"/>
            <a:t>（字典）</a:t>
          </a:r>
          <a:endParaRPr lang="zh-CN" altLang="en-US" dirty="0"/>
        </a:p>
      </dgm:t>
    </dgm:pt>
    <dgm:pt modelId="{6759CAD2-37A1-41DF-B5C6-98542A54E6A3}" type="parTrans" cxnId="{B26A501D-60F3-4849-9BA6-ED68428E3E62}">
      <dgm:prSet/>
      <dgm:spPr/>
      <dgm:t>
        <a:bodyPr/>
        <a:lstStyle/>
        <a:p>
          <a:endParaRPr lang="zh-CN" altLang="en-US"/>
        </a:p>
      </dgm:t>
    </dgm:pt>
    <dgm:pt modelId="{B58C500F-6E2C-4CDA-8E4E-27B2D1EEDC2D}" type="sibTrans" cxnId="{B26A501D-60F3-4849-9BA6-ED68428E3E62}">
      <dgm:prSet/>
      <dgm:spPr/>
      <dgm:t>
        <a:bodyPr/>
        <a:lstStyle/>
        <a:p>
          <a:endParaRPr lang="zh-CN" altLang="en-US"/>
        </a:p>
      </dgm:t>
    </dgm:pt>
    <dgm:pt modelId="{22F1D4CB-8232-4C76-A6FF-37DC08984F0D}">
      <dgm:prSet phldrT="[文本]"/>
      <dgm:spPr/>
      <dgm:t>
        <a:bodyPr/>
        <a:lstStyle/>
        <a:p>
          <a:r>
            <a:rPr lang="en-US" dirty="0" smtClean="0"/>
            <a:t>Sorted Set</a:t>
          </a:r>
          <a:r>
            <a:rPr lang="zh-CN" dirty="0" smtClean="0"/>
            <a:t>（有序集合）</a:t>
          </a:r>
          <a:endParaRPr lang="zh-CN" altLang="en-US" dirty="0"/>
        </a:p>
      </dgm:t>
    </dgm:pt>
    <dgm:pt modelId="{2D2D7784-E52C-4EA8-82BF-D39A53DE4995}" type="parTrans" cxnId="{F41CF120-4A66-40C6-8249-C71D2EE792FF}">
      <dgm:prSet/>
      <dgm:spPr/>
      <dgm:t>
        <a:bodyPr/>
        <a:lstStyle/>
        <a:p>
          <a:endParaRPr lang="zh-CN" altLang="en-US"/>
        </a:p>
      </dgm:t>
    </dgm:pt>
    <dgm:pt modelId="{F6DD1FFA-1607-4C58-9ADF-6A83F0B8309F}" type="sibTrans" cxnId="{F41CF120-4A66-40C6-8249-C71D2EE792FF}">
      <dgm:prSet/>
      <dgm:spPr/>
      <dgm:t>
        <a:bodyPr/>
        <a:lstStyle/>
        <a:p>
          <a:endParaRPr lang="zh-CN" altLang="en-US"/>
        </a:p>
      </dgm:t>
    </dgm:pt>
    <dgm:pt modelId="{C9783085-0CBE-499C-A762-0994E6EB67B5}">
      <dgm:prSet phldrT="[文本]"/>
      <dgm:spPr/>
      <dgm:t>
        <a:bodyPr/>
        <a:lstStyle/>
        <a:p>
          <a:r>
            <a:rPr lang="en-US" dirty="0" smtClean="0"/>
            <a:t>Set</a:t>
          </a:r>
        </a:p>
        <a:p>
          <a:r>
            <a:rPr lang="zh-CN" dirty="0" smtClean="0"/>
            <a:t>（集合）</a:t>
          </a:r>
          <a:endParaRPr lang="zh-CN" altLang="en-US" dirty="0"/>
        </a:p>
      </dgm:t>
    </dgm:pt>
    <dgm:pt modelId="{FA5B66FF-B835-444A-97E4-0610E26A76C9}" type="parTrans" cxnId="{E8561522-0C10-488E-BE65-DAEC1F405EB3}">
      <dgm:prSet/>
      <dgm:spPr/>
      <dgm:t>
        <a:bodyPr/>
        <a:lstStyle/>
        <a:p>
          <a:endParaRPr lang="zh-CN" altLang="en-US"/>
        </a:p>
      </dgm:t>
    </dgm:pt>
    <dgm:pt modelId="{30295566-24A8-4609-AD71-872425CBF260}" type="sibTrans" cxnId="{E8561522-0C10-488E-BE65-DAEC1F405EB3}">
      <dgm:prSet/>
      <dgm:spPr/>
      <dgm:t>
        <a:bodyPr/>
        <a:lstStyle/>
        <a:p>
          <a:endParaRPr lang="zh-CN" altLang="en-US"/>
        </a:p>
      </dgm:t>
    </dgm:pt>
    <dgm:pt modelId="{DF7B1407-47BC-42D7-8C18-A0AEA3AC1AE9}">
      <dgm:prSet phldrT="[文本]"/>
      <dgm:spPr/>
      <dgm:t>
        <a:bodyPr/>
        <a:lstStyle/>
        <a:p>
          <a:r>
            <a:rPr lang="en-US" dirty="0" smtClean="0"/>
            <a:t>List</a:t>
          </a:r>
        </a:p>
        <a:p>
          <a:r>
            <a:rPr lang="zh-CN" dirty="0" smtClean="0"/>
            <a:t>（列表）</a:t>
          </a:r>
          <a:endParaRPr lang="zh-CN" altLang="en-US" dirty="0"/>
        </a:p>
      </dgm:t>
    </dgm:pt>
    <dgm:pt modelId="{BB56BF96-58C2-4E4C-A4F5-98C47A1D0E9C}" type="parTrans" cxnId="{34E847CB-426C-45B1-875E-492E5C9FEF27}">
      <dgm:prSet/>
      <dgm:spPr/>
      <dgm:t>
        <a:bodyPr/>
        <a:lstStyle/>
        <a:p>
          <a:endParaRPr lang="zh-CN" altLang="en-US"/>
        </a:p>
      </dgm:t>
    </dgm:pt>
    <dgm:pt modelId="{432B0A2F-483F-4A48-9893-B8F721E9F7F9}" type="sibTrans" cxnId="{34E847CB-426C-45B1-875E-492E5C9FEF27}">
      <dgm:prSet/>
      <dgm:spPr/>
      <dgm:t>
        <a:bodyPr/>
        <a:lstStyle/>
        <a:p>
          <a:endParaRPr lang="zh-CN" altLang="en-US"/>
        </a:p>
      </dgm:t>
    </dgm:pt>
    <dgm:pt modelId="{1ECDACD6-9C90-4434-B026-42973C7E76ED}" type="pres">
      <dgm:prSet presAssocID="{8E59BA20-AE94-47DB-9400-614C5FF84FD9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FE3E735-5F8E-4DAD-858C-2AD580264DE6}" type="pres">
      <dgm:prSet presAssocID="{1A7DA491-595D-49AC-ABB9-85A8CA9CB98C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74F5E5D-37BC-492D-8019-B7540C92FACA}" type="pres">
      <dgm:prSet presAssocID="{1A7DA491-595D-49AC-ABB9-85A8CA9CB98C}" presName="spNode" presStyleCnt="0"/>
      <dgm:spPr/>
    </dgm:pt>
    <dgm:pt modelId="{B87BF022-9103-44B6-9491-028851CAE7E8}" type="pres">
      <dgm:prSet presAssocID="{758DC18F-5DD3-4375-A3AB-5CA1BBEF71DC}" presName="sibTrans" presStyleLbl="sibTrans1D1" presStyleIdx="0" presStyleCnt="5"/>
      <dgm:spPr/>
      <dgm:t>
        <a:bodyPr/>
        <a:lstStyle/>
        <a:p>
          <a:endParaRPr lang="zh-CN" altLang="en-US"/>
        </a:p>
      </dgm:t>
    </dgm:pt>
    <dgm:pt modelId="{EEFFFFE5-E990-4F84-94D0-CEFEE18F41F8}" type="pres">
      <dgm:prSet presAssocID="{76F3092F-6B43-4796-9424-DA3A03EB3DE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3C96C8-1C93-4A16-B4AF-F6F7B319CBA9}" type="pres">
      <dgm:prSet presAssocID="{76F3092F-6B43-4796-9424-DA3A03EB3DEC}" presName="spNode" presStyleCnt="0"/>
      <dgm:spPr/>
    </dgm:pt>
    <dgm:pt modelId="{3D77A937-789B-46A5-91CB-7732207C07DA}" type="pres">
      <dgm:prSet presAssocID="{B58C500F-6E2C-4CDA-8E4E-27B2D1EEDC2D}" presName="sibTrans" presStyleLbl="sibTrans1D1" presStyleIdx="1" presStyleCnt="5"/>
      <dgm:spPr/>
      <dgm:t>
        <a:bodyPr/>
        <a:lstStyle/>
        <a:p>
          <a:endParaRPr lang="zh-CN" altLang="en-US"/>
        </a:p>
      </dgm:t>
    </dgm:pt>
    <dgm:pt modelId="{3905340C-D6AF-40F4-81B4-21A2E0799743}" type="pres">
      <dgm:prSet presAssocID="{22F1D4CB-8232-4C76-A6FF-37DC08984F0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0C30BF5-B6BB-4102-9B96-C0A2F055428C}" type="pres">
      <dgm:prSet presAssocID="{22F1D4CB-8232-4C76-A6FF-37DC08984F0D}" presName="spNode" presStyleCnt="0"/>
      <dgm:spPr/>
    </dgm:pt>
    <dgm:pt modelId="{30EB90B0-418F-4F58-8334-6262EA545BD4}" type="pres">
      <dgm:prSet presAssocID="{F6DD1FFA-1607-4C58-9ADF-6A83F0B8309F}" presName="sibTrans" presStyleLbl="sibTrans1D1" presStyleIdx="2" presStyleCnt="5"/>
      <dgm:spPr/>
      <dgm:t>
        <a:bodyPr/>
        <a:lstStyle/>
        <a:p>
          <a:endParaRPr lang="zh-CN" altLang="en-US"/>
        </a:p>
      </dgm:t>
    </dgm:pt>
    <dgm:pt modelId="{E6E35AF7-17D5-41E6-BBD4-41C16A8A94C9}" type="pres">
      <dgm:prSet presAssocID="{C9783085-0CBE-499C-A762-0994E6EB67B5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DD043C0-031B-4A19-B116-FF3CA9011C8F}" type="pres">
      <dgm:prSet presAssocID="{C9783085-0CBE-499C-A762-0994E6EB67B5}" presName="spNode" presStyleCnt="0"/>
      <dgm:spPr/>
    </dgm:pt>
    <dgm:pt modelId="{64D5F013-5F04-40E3-8F09-E028D3ADE210}" type="pres">
      <dgm:prSet presAssocID="{30295566-24A8-4609-AD71-872425CBF260}" presName="sibTrans" presStyleLbl="sibTrans1D1" presStyleIdx="3" presStyleCnt="5"/>
      <dgm:spPr/>
      <dgm:t>
        <a:bodyPr/>
        <a:lstStyle/>
        <a:p>
          <a:endParaRPr lang="zh-CN" altLang="en-US"/>
        </a:p>
      </dgm:t>
    </dgm:pt>
    <dgm:pt modelId="{5111752D-C316-40EC-9254-5E11FEE7D380}" type="pres">
      <dgm:prSet presAssocID="{DF7B1407-47BC-42D7-8C18-A0AEA3AC1AE9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4D0E930-DE48-412B-BEC8-E920B9DC0944}" type="pres">
      <dgm:prSet presAssocID="{DF7B1407-47BC-42D7-8C18-A0AEA3AC1AE9}" presName="spNode" presStyleCnt="0"/>
      <dgm:spPr/>
    </dgm:pt>
    <dgm:pt modelId="{853BCB5C-1737-4459-8936-EBBCDDC761F4}" type="pres">
      <dgm:prSet presAssocID="{432B0A2F-483F-4A48-9893-B8F721E9F7F9}" presName="sibTrans" presStyleLbl="sibTrans1D1" presStyleIdx="4" presStyleCnt="5"/>
      <dgm:spPr/>
      <dgm:t>
        <a:bodyPr/>
        <a:lstStyle/>
        <a:p>
          <a:endParaRPr lang="zh-CN" altLang="en-US"/>
        </a:p>
      </dgm:t>
    </dgm:pt>
  </dgm:ptLst>
  <dgm:cxnLst>
    <dgm:cxn modelId="{2B6DD0DF-AF5B-439E-94FA-16BB232BAA3F}" srcId="{8E59BA20-AE94-47DB-9400-614C5FF84FD9}" destId="{1A7DA491-595D-49AC-ABB9-85A8CA9CB98C}" srcOrd="0" destOrd="0" parTransId="{79D9D0E5-D74D-4E7E-B0AA-60C4AD5FFAB4}" sibTransId="{758DC18F-5DD3-4375-A3AB-5CA1BBEF71DC}"/>
    <dgm:cxn modelId="{887EE4CD-4FEA-494F-BAE2-F7624446CB7C}" type="presOf" srcId="{76F3092F-6B43-4796-9424-DA3A03EB3DEC}" destId="{EEFFFFE5-E990-4F84-94D0-CEFEE18F41F8}" srcOrd="0" destOrd="0" presId="urn:microsoft.com/office/officeart/2005/8/layout/cycle6"/>
    <dgm:cxn modelId="{34E847CB-426C-45B1-875E-492E5C9FEF27}" srcId="{8E59BA20-AE94-47DB-9400-614C5FF84FD9}" destId="{DF7B1407-47BC-42D7-8C18-A0AEA3AC1AE9}" srcOrd="4" destOrd="0" parTransId="{BB56BF96-58C2-4E4C-A4F5-98C47A1D0E9C}" sibTransId="{432B0A2F-483F-4A48-9893-B8F721E9F7F9}"/>
    <dgm:cxn modelId="{974BCC3C-3C31-48D6-AFFF-97D89C4CA4D2}" type="presOf" srcId="{432B0A2F-483F-4A48-9893-B8F721E9F7F9}" destId="{853BCB5C-1737-4459-8936-EBBCDDC761F4}" srcOrd="0" destOrd="0" presId="urn:microsoft.com/office/officeart/2005/8/layout/cycle6"/>
    <dgm:cxn modelId="{F41CF120-4A66-40C6-8249-C71D2EE792FF}" srcId="{8E59BA20-AE94-47DB-9400-614C5FF84FD9}" destId="{22F1D4CB-8232-4C76-A6FF-37DC08984F0D}" srcOrd="2" destOrd="0" parTransId="{2D2D7784-E52C-4EA8-82BF-D39A53DE4995}" sibTransId="{F6DD1FFA-1607-4C58-9ADF-6A83F0B8309F}"/>
    <dgm:cxn modelId="{E8561522-0C10-488E-BE65-DAEC1F405EB3}" srcId="{8E59BA20-AE94-47DB-9400-614C5FF84FD9}" destId="{C9783085-0CBE-499C-A762-0994E6EB67B5}" srcOrd="3" destOrd="0" parTransId="{FA5B66FF-B835-444A-97E4-0610E26A76C9}" sibTransId="{30295566-24A8-4609-AD71-872425CBF260}"/>
    <dgm:cxn modelId="{7D80C809-23B8-4A11-BDF2-BA2ABB63CBF9}" type="presOf" srcId="{8E59BA20-AE94-47DB-9400-614C5FF84FD9}" destId="{1ECDACD6-9C90-4434-B026-42973C7E76ED}" srcOrd="0" destOrd="0" presId="urn:microsoft.com/office/officeart/2005/8/layout/cycle6"/>
    <dgm:cxn modelId="{4FE5BE50-7973-4E20-B36A-9C7F353E673D}" type="presOf" srcId="{B58C500F-6E2C-4CDA-8E4E-27B2D1EEDC2D}" destId="{3D77A937-789B-46A5-91CB-7732207C07DA}" srcOrd="0" destOrd="0" presId="urn:microsoft.com/office/officeart/2005/8/layout/cycle6"/>
    <dgm:cxn modelId="{B26A501D-60F3-4849-9BA6-ED68428E3E62}" srcId="{8E59BA20-AE94-47DB-9400-614C5FF84FD9}" destId="{76F3092F-6B43-4796-9424-DA3A03EB3DEC}" srcOrd="1" destOrd="0" parTransId="{6759CAD2-37A1-41DF-B5C6-98542A54E6A3}" sibTransId="{B58C500F-6E2C-4CDA-8E4E-27B2D1EEDC2D}"/>
    <dgm:cxn modelId="{AC31F859-EC8C-4DF1-BF9A-9D2ED4283A14}" type="presOf" srcId="{F6DD1FFA-1607-4C58-9ADF-6A83F0B8309F}" destId="{30EB90B0-418F-4F58-8334-6262EA545BD4}" srcOrd="0" destOrd="0" presId="urn:microsoft.com/office/officeart/2005/8/layout/cycle6"/>
    <dgm:cxn modelId="{7BFA4DB9-BAD1-4A08-9ACD-786CCFBE6FE0}" type="presOf" srcId="{758DC18F-5DD3-4375-A3AB-5CA1BBEF71DC}" destId="{B87BF022-9103-44B6-9491-028851CAE7E8}" srcOrd="0" destOrd="0" presId="urn:microsoft.com/office/officeart/2005/8/layout/cycle6"/>
    <dgm:cxn modelId="{A1ACED1F-C1C1-4950-8339-DFC4A7FE80BC}" type="presOf" srcId="{C9783085-0CBE-499C-A762-0994E6EB67B5}" destId="{E6E35AF7-17D5-41E6-BBD4-41C16A8A94C9}" srcOrd="0" destOrd="0" presId="urn:microsoft.com/office/officeart/2005/8/layout/cycle6"/>
    <dgm:cxn modelId="{8C482347-40AE-452B-A99A-A8452AC3CCFD}" type="presOf" srcId="{1A7DA491-595D-49AC-ABB9-85A8CA9CB98C}" destId="{AFE3E735-5F8E-4DAD-858C-2AD580264DE6}" srcOrd="0" destOrd="0" presId="urn:microsoft.com/office/officeart/2005/8/layout/cycle6"/>
    <dgm:cxn modelId="{8C7687A3-359B-43A7-8E98-BB40BA0F26E1}" type="presOf" srcId="{DF7B1407-47BC-42D7-8C18-A0AEA3AC1AE9}" destId="{5111752D-C316-40EC-9254-5E11FEE7D380}" srcOrd="0" destOrd="0" presId="urn:microsoft.com/office/officeart/2005/8/layout/cycle6"/>
    <dgm:cxn modelId="{A71292AB-CDBF-495F-887E-0E44D92951B4}" type="presOf" srcId="{30295566-24A8-4609-AD71-872425CBF260}" destId="{64D5F013-5F04-40E3-8F09-E028D3ADE210}" srcOrd="0" destOrd="0" presId="urn:microsoft.com/office/officeart/2005/8/layout/cycle6"/>
    <dgm:cxn modelId="{9E16351F-D57F-4CDB-AB0B-345D887FF6EC}" type="presOf" srcId="{22F1D4CB-8232-4C76-A6FF-37DC08984F0D}" destId="{3905340C-D6AF-40F4-81B4-21A2E0799743}" srcOrd="0" destOrd="0" presId="urn:microsoft.com/office/officeart/2005/8/layout/cycle6"/>
    <dgm:cxn modelId="{14342CFA-1BB9-43D8-A582-DF66E1C51E07}" type="presParOf" srcId="{1ECDACD6-9C90-4434-B026-42973C7E76ED}" destId="{AFE3E735-5F8E-4DAD-858C-2AD580264DE6}" srcOrd="0" destOrd="0" presId="urn:microsoft.com/office/officeart/2005/8/layout/cycle6"/>
    <dgm:cxn modelId="{F31C1D10-8781-4662-9503-0AA1675DA3A4}" type="presParOf" srcId="{1ECDACD6-9C90-4434-B026-42973C7E76ED}" destId="{974F5E5D-37BC-492D-8019-B7540C92FACA}" srcOrd="1" destOrd="0" presId="urn:microsoft.com/office/officeart/2005/8/layout/cycle6"/>
    <dgm:cxn modelId="{44782BD9-C5EA-4D0B-B366-AB79F9359717}" type="presParOf" srcId="{1ECDACD6-9C90-4434-B026-42973C7E76ED}" destId="{B87BF022-9103-44B6-9491-028851CAE7E8}" srcOrd="2" destOrd="0" presId="urn:microsoft.com/office/officeart/2005/8/layout/cycle6"/>
    <dgm:cxn modelId="{4F8D6F2D-3E64-46C6-9F62-671373E54ED2}" type="presParOf" srcId="{1ECDACD6-9C90-4434-B026-42973C7E76ED}" destId="{EEFFFFE5-E990-4F84-94D0-CEFEE18F41F8}" srcOrd="3" destOrd="0" presId="urn:microsoft.com/office/officeart/2005/8/layout/cycle6"/>
    <dgm:cxn modelId="{C179566D-8D7B-4721-92CC-CEE33F83D6AB}" type="presParOf" srcId="{1ECDACD6-9C90-4434-B026-42973C7E76ED}" destId="{E63C96C8-1C93-4A16-B4AF-F6F7B319CBA9}" srcOrd="4" destOrd="0" presId="urn:microsoft.com/office/officeart/2005/8/layout/cycle6"/>
    <dgm:cxn modelId="{3860BB9E-C212-498B-9282-E26E9A116967}" type="presParOf" srcId="{1ECDACD6-9C90-4434-B026-42973C7E76ED}" destId="{3D77A937-789B-46A5-91CB-7732207C07DA}" srcOrd="5" destOrd="0" presId="urn:microsoft.com/office/officeart/2005/8/layout/cycle6"/>
    <dgm:cxn modelId="{960085E6-3F9E-4F3D-ABF5-187B439AE57D}" type="presParOf" srcId="{1ECDACD6-9C90-4434-B026-42973C7E76ED}" destId="{3905340C-D6AF-40F4-81B4-21A2E0799743}" srcOrd="6" destOrd="0" presId="urn:microsoft.com/office/officeart/2005/8/layout/cycle6"/>
    <dgm:cxn modelId="{3F5498CE-DA5A-4081-9AE5-0F4CC0FFCFFF}" type="presParOf" srcId="{1ECDACD6-9C90-4434-B026-42973C7E76ED}" destId="{50C30BF5-B6BB-4102-9B96-C0A2F055428C}" srcOrd="7" destOrd="0" presId="urn:microsoft.com/office/officeart/2005/8/layout/cycle6"/>
    <dgm:cxn modelId="{07F5EA5F-763F-43BF-B506-BC4BC24BA56B}" type="presParOf" srcId="{1ECDACD6-9C90-4434-B026-42973C7E76ED}" destId="{30EB90B0-418F-4F58-8334-6262EA545BD4}" srcOrd="8" destOrd="0" presId="urn:microsoft.com/office/officeart/2005/8/layout/cycle6"/>
    <dgm:cxn modelId="{6BB02B56-E266-405D-8864-DD88C2B665A3}" type="presParOf" srcId="{1ECDACD6-9C90-4434-B026-42973C7E76ED}" destId="{E6E35AF7-17D5-41E6-BBD4-41C16A8A94C9}" srcOrd="9" destOrd="0" presId="urn:microsoft.com/office/officeart/2005/8/layout/cycle6"/>
    <dgm:cxn modelId="{B978FA83-6A0F-4CD5-A01F-E28C7CA23089}" type="presParOf" srcId="{1ECDACD6-9C90-4434-B026-42973C7E76ED}" destId="{CDD043C0-031B-4A19-B116-FF3CA9011C8F}" srcOrd="10" destOrd="0" presId="urn:microsoft.com/office/officeart/2005/8/layout/cycle6"/>
    <dgm:cxn modelId="{EF051C02-1685-47B5-AF92-63C6893D9782}" type="presParOf" srcId="{1ECDACD6-9C90-4434-B026-42973C7E76ED}" destId="{64D5F013-5F04-40E3-8F09-E028D3ADE210}" srcOrd="11" destOrd="0" presId="urn:microsoft.com/office/officeart/2005/8/layout/cycle6"/>
    <dgm:cxn modelId="{2938B471-348F-45B2-9DAE-0189E771590E}" type="presParOf" srcId="{1ECDACD6-9C90-4434-B026-42973C7E76ED}" destId="{5111752D-C316-40EC-9254-5E11FEE7D380}" srcOrd="12" destOrd="0" presId="urn:microsoft.com/office/officeart/2005/8/layout/cycle6"/>
    <dgm:cxn modelId="{826D8C80-A272-4600-BCB7-38CE19B3B1A4}" type="presParOf" srcId="{1ECDACD6-9C90-4434-B026-42973C7E76ED}" destId="{54D0E930-DE48-412B-BEC8-E920B9DC0944}" srcOrd="13" destOrd="0" presId="urn:microsoft.com/office/officeart/2005/8/layout/cycle6"/>
    <dgm:cxn modelId="{70BA241A-CCE7-4E39-B7BE-596A50446088}" type="presParOf" srcId="{1ECDACD6-9C90-4434-B026-42973C7E76ED}" destId="{853BCB5C-1737-4459-8936-EBBCDDC761F4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E3E735-5F8E-4DAD-858C-2AD580264DE6}">
      <dsp:nvSpPr>
        <dsp:cNvPr id="0" name=""/>
        <dsp:cNvSpPr/>
      </dsp:nvSpPr>
      <dsp:spPr>
        <a:xfrm>
          <a:off x="3173181" y="3160"/>
          <a:ext cx="1779520" cy="1156688"/>
        </a:xfrm>
        <a:prstGeom prst="roundRect">
          <a:avLst/>
        </a:prstGeom>
        <a:solidFill>
          <a:schemeClr val="accent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String</a:t>
          </a:r>
        </a:p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2200" kern="1200" dirty="0" smtClean="0"/>
            <a:t>（字符串）</a:t>
          </a:r>
          <a:endParaRPr lang="zh-CN" altLang="en-US" sz="2200" kern="1200" dirty="0"/>
        </a:p>
      </dsp:txBody>
      <dsp:txXfrm>
        <a:off x="3229646" y="59625"/>
        <a:ext cx="1666590" cy="1043758"/>
      </dsp:txXfrm>
    </dsp:sp>
    <dsp:sp modelId="{B87BF022-9103-44B6-9491-028851CAE7E8}">
      <dsp:nvSpPr>
        <dsp:cNvPr id="0" name=""/>
        <dsp:cNvSpPr/>
      </dsp:nvSpPr>
      <dsp:spPr>
        <a:xfrm>
          <a:off x="1753417" y="581504"/>
          <a:ext cx="4619048" cy="4619048"/>
        </a:xfrm>
        <a:custGeom>
          <a:avLst/>
          <a:gdLst/>
          <a:ahLst/>
          <a:cxnLst/>
          <a:rect l="0" t="0" r="0" b="0"/>
          <a:pathLst>
            <a:path>
              <a:moveTo>
                <a:pt x="3211491" y="183411"/>
              </a:moveTo>
              <a:arcTo wR="2309524" hR="2309524" stAng="17579295" swAng="1959991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FFFFE5-E990-4F84-94D0-CEFEE18F41F8}">
      <dsp:nvSpPr>
        <dsp:cNvPr id="0" name=""/>
        <dsp:cNvSpPr/>
      </dsp:nvSpPr>
      <dsp:spPr>
        <a:xfrm>
          <a:off x="5369669" y="1599002"/>
          <a:ext cx="1779520" cy="11566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Hash</a:t>
          </a:r>
        </a:p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2200" kern="1200" dirty="0" smtClean="0"/>
            <a:t>（字典）</a:t>
          </a:r>
          <a:endParaRPr lang="zh-CN" altLang="en-US" sz="2200" kern="1200" dirty="0"/>
        </a:p>
      </dsp:txBody>
      <dsp:txXfrm>
        <a:off x="5426134" y="1655467"/>
        <a:ext cx="1666590" cy="1043758"/>
      </dsp:txXfrm>
    </dsp:sp>
    <dsp:sp modelId="{3D77A937-789B-46A5-91CB-7732207C07DA}">
      <dsp:nvSpPr>
        <dsp:cNvPr id="0" name=""/>
        <dsp:cNvSpPr/>
      </dsp:nvSpPr>
      <dsp:spPr>
        <a:xfrm>
          <a:off x="1753417" y="581504"/>
          <a:ext cx="4619048" cy="4619048"/>
        </a:xfrm>
        <a:custGeom>
          <a:avLst/>
          <a:gdLst/>
          <a:ahLst/>
          <a:cxnLst/>
          <a:rect l="0" t="0" r="0" b="0"/>
          <a:pathLst>
            <a:path>
              <a:moveTo>
                <a:pt x="4615898" y="2188941"/>
              </a:moveTo>
              <a:arcTo wR="2309524" hR="2309524" stAng="21420430" swAng="2195114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05340C-D6AF-40F4-81B4-21A2E0799743}">
      <dsp:nvSpPr>
        <dsp:cNvPr id="0" name=""/>
        <dsp:cNvSpPr/>
      </dsp:nvSpPr>
      <dsp:spPr>
        <a:xfrm>
          <a:off x="4530685" y="4181129"/>
          <a:ext cx="1779520" cy="11566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Sorted Set</a:t>
          </a:r>
          <a:r>
            <a:rPr lang="zh-CN" sz="2200" kern="1200" dirty="0" smtClean="0"/>
            <a:t>（有序集合）</a:t>
          </a:r>
          <a:endParaRPr lang="zh-CN" altLang="en-US" sz="2200" kern="1200" dirty="0"/>
        </a:p>
      </dsp:txBody>
      <dsp:txXfrm>
        <a:off x="4587150" y="4237594"/>
        <a:ext cx="1666590" cy="1043758"/>
      </dsp:txXfrm>
    </dsp:sp>
    <dsp:sp modelId="{30EB90B0-418F-4F58-8334-6262EA545BD4}">
      <dsp:nvSpPr>
        <dsp:cNvPr id="0" name=""/>
        <dsp:cNvSpPr/>
      </dsp:nvSpPr>
      <dsp:spPr>
        <a:xfrm>
          <a:off x="1753417" y="581504"/>
          <a:ext cx="4619048" cy="4619048"/>
        </a:xfrm>
        <a:custGeom>
          <a:avLst/>
          <a:gdLst/>
          <a:ahLst/>
          <a:cxnLst/>
          <a:rect l="0" t="0" r="0" b="0"/>
          <a:pathLst>
            <a:path>
              <a:moveTo>
                <a:pt x="2768103" y="4573063"/>
              </a:moveTo>
              <a:arcTo wR="2309524" hR="2309524" stAng="4712834" swAng="1374332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E35AF7-17D5-41E6-BBD4-41C16A8A94C9}">
      <dsp:nvSpPr>
        <dsp:cNvPr id="0" name=""/>
        <dsp:cNvSpPr/>
      </dsp:nvSpPr>
      <dsp:spPr>
        <a:xfrm>
          <a:off x="1815676" y="4181129"/>
          <a:ext cx="1779520" cy="11566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Set</a:t>
          </a:r>
        </a:p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2200" kern="1200" dirty="0" smtClean="0"/>
            <a:t>（集合）</a:t>
          </a:r>
          <a:endParaRPr lang="zh-CN" altLang="en-US" sz="2200" kern="1200" dirty="0"/>
        </a:p>
      </dsp:txBody>
      <dsp:txXfrm>
        <a:off x="1872141" y="4237594"/>
        <a:ext cx="1666590" cy="1043758"/>
      </dsp:txXfrm>
    </dsp:sp>
    <dsp:sp modelId="{64D5F013-5F04-40E3-8F09-E028D3ADE210}">
      <dsp:nvSpPr>
        <dsp:cNvPr id="0" name=""/>
        <dsp:cNvSpPr/>
      </dsp:nvSpPr>
      <dsp:spPr>
        <a:xfrm>
          <a:off x="1753417" y="581504"/>
          <a:ext cx="4619048" cy="4619048"/>
        </a:xfrm>
        <a:custGeom>
          <a:avLst/>
          <a:gdLst/>
          <a:ahLst/>
          <a:cxnLst/>
          <a:rect l="0" t="0" r="0" b="0"/>
          <a:pathLst>
            <a:path>
              <a:moveTo>
                <a:pt x="385703" y="3587340"/>
              </a:moveTo>
              <a:arcTo wR="2309524" hR="2309524" stAng="8784455" swAng="2195114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11752D-C316-40EC-9254-5E11FEE7D380}">
      <dsp:nvSpPr>
        <dsp:cNvPr id="0" name=""/>
        <dsp:cNvSpPr/>
      </dsp:nvSpPr>
      <dsp:spPr>
        <a:xfrm>
          <a:off x="976692" y="1599002"/>
          <a:ext cx="1779520" cy="11566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List</a:t>
          </a:r>
        </a:p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2200" kern="1200" dirty="0" smtClean="0"/>
            <a:t>（列表）</a:t>
          </a:r>
          <a:endParaRPr lang="zh-CN" altLang="en-US" sz="2200" kern="1200" dirty="0"/>
        </a:p>
      </dsp:txBody>
      <dsp:txXfrm>
        <a:off x="1033157" y="1655467"/>
        <a:ext cx="1666590" cy="1043758"/>
      </dsp:txXfrm>
    </dsp:sp>
    <dsp:sp modelId="{853BCB5C-1737-4459-8936-EBBCDDC761F4}">
      <dsp:nvSpPr>
        <dsp:cNvPr id="0" name=""/>
        <dsp:cNvSpPr/>
      </dsp:nvSpPr>
      <dsp:spPr>
        <a:xfrm>
          <a:off x="1753417" y="581504"/>
          <a:ext cx="4619048" cy="4619048"/>
        </a:xfrm>
        <a:custGeom>
          <a:avLst/>
          <a:gdLst/>
          <a:ahLst/>
          <a:cxnLst/>
          <a:rect l="0" t="0" r="0" b="0"/>
          <a:pathLst>
            <a:path>
              <a:moveTo>
                <a:pt x="402658" y="1006541"/>
              </a:moveTo>
              <a:arcTo wR="2309524" hR="2309524" stAng="12860713" swAng="1959991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2.jpe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5735B2-6BBF-4D29-88D3-2A4DAEA42B35}" type="datetimeFigureOut">
              <a:rPr lang="zh-CN" altLang="en-US" smtClean="0"/>
              <a:t>2017/7/29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838E-9396-4768-8150-4518C0917B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405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681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6821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015-06-03_PerugiaFarmland_ROW7383193166_1920x1080 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267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015-06-03_PerugiaFarmland_ROW7383193166_1920x1080 3.jpg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44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96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"/>
            <a:ext cx="12188825" cy="6856215"/>
          </a:xfrm>
          <a:prstGeom prst="rect">
            <a:avLst/>
          </a:prstGeom>
          <a:solidFill>
            <a:schemeClr val="tx2">
              <a:alpha val="54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6249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21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8724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3" r:id="rId5"/>
    <p:sldLayoutId id="2147483652" r:id="rId6"/>
    <p:sldLayoutId id="2147483651" r:id="rId7"/>
  </p:sldLayoutIdLst>
  <p:txStyles>
    <p:titleStyle>
      <a:lvl1pPr algn="ctr" defTabSz="609468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01" indent="-457101" algn="l" defTabSz="609468" rtl="0" eaLnBrk="1" latinLnBrk="0" hangingPunct="1">
        <a:spcBef>
          <a:spcPct val="20000"/>
        </a:spcBef>
        <a:buFont typeface="Arial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385" indent="-380917" algn="l" defTabSz="609468" rtl="0" eaLnBrk="1" latinLnBrk="0" hangingPunct="1">
        <a:spcBef>
          <a:spcPct val="20000"/>
        </a:spcBef>
        <a:buFont typeface="Arial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669" indent="-304735" algn="l" defTabSz="609468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139" indent="-304735" algn="l" defTabSz="609468" rtl="0" eaLnBrk="1" latinLnBrk="0" hangingPunct="1">
        <a:spcBef>
          <a:spcPct val="20000"/>
        </a:spcBef>
        <a:buFont typeface="Arial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605" indent="-304735" algn="l" defTabSz="609468" rtl="0" eaLnBrk="1" latinLnBrk="0" hangingPunct="1">
        <a:spcBef>
          <a:spcPct val="20000"/>
        </a:spcBef>
        <a:buFont typeface="Arial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073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541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009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477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68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36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04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872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40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808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275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744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&#25216;&#26415;&#26694;&#26550;&#24605;&#36335;%20(2).png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1715585" y="1709361"/>
            <a:ext cx="8762540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</a:t>
            </a:r>
            <a:r>
              <a:rPr lang="zh-CN" altLang="en-US" sz="80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础知识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9346808" y="6175495"/>
            <a:ext cx="1357313" cy="40005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r>
              <a:rPr lang="zh-CN" altLang="en-US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zh-CN" altLang="en-US" sz="19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享人</a:t>
            </a:r>
            <a:r>
              <a:rPr lang="zh-CN" altLang="en-US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574336" y="6190855"/>
            <a:ext cx="1614489" cy="38471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19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于海滨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834539" y="3214893"/>
            <a:ext cx="2954655" cy="4985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镜海</a:t>
            </a:r>
            <a:r>
              <a:rPr lang="zh-CN" altLang="en-US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盟知识分享沙龙</a:t>
            </a:r>
            <a:endParaRPr lang="en-US" altLang="zh-CN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178" y="3935862"/>
            <a:ext cx="2447353" cy="244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5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kern="0" dirty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List</a:t>
            </a:r>
            <a:r>
              <a:rPr lang="zh-CN" altLang="zh-CN" b="1" kern="0" dirty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（</a:t>
            </a:r>
            <a:r>
              <a:rPr lang="zh-CN" altLang="en-US" b="1" kern="0" dirty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列表</a:t>
            </a:r>
            <a:r>
              <a:rPr lang="en-US" altLang="zh-CN" b="1" kern="0" dirty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/</a:t>
            </a:r>
            <a:r>
              <a:rPr lang="zh-CN" altLang="en-US" b="1" kern="0" dirty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链表</a:t>
            </a:r>
            <a:r>
              <a:rPr lang="en-US" altLang="zh-CN" b="1" kern="0" dirty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/</a:t>
            </a:r>
            <a:r>
              <a:rPr lang="zh-CN" altLang="en-US" b="1" kern="0" dirty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队列</a:t>
            </a:r>
            <a:r>
              <a:rPr lang="zh-CN" altLang="zh-CN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）</a:t>
            </a:r>
            <a:r>
              <a:rPr lang="zh-CN" altLang="en-US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常用详细命令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726830" y="767164"/>
            <a:ext cx="7662429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</a:rPr>
              <a:t>•BLPOP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BLPOP key1 [key2 ] timeout </a:t>
            </a:r>
            <a:r>
              <a:rPr lang="zh-CN" altLang="en-US" sz="1100" dirty="0">
                <a:solidFill>
                  <a:schemeClr val="bg1"/>
                </a:solidFill>
              </a:rPr>
              <a:t>取出并获取列表中的第一个元素，或阻塞，直到有可用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•BRPOP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BRPOP key1 [key2 ] timeout </a:t>
            </a:r>
            <a:r>
              <a:rPr lang="zh-CN" altLang="en-US" sz="1100" dirty="0">
                <a:solidFill>
                  <a:schemeClr val="bg1"/>
                </a:solidFill>
              </a:rPr>
              <a:t>取出并获取列表中的最后一个元素，或阻塞，直到有可用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•BRPOPLPUSH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BRPOPLPUSH source destination timeout </a:t>
            </a:r>
            <a:r>
              <a:rPr lang="zh-CN" altLang="en-US" sz="1100" dirty="0">
                <a:solidFill>
                  <a:schemeClr val="bg1"/>
                </a:solidFill>
              </a:rPr>
              <a:t>从列表中弹出一个值，它推到另一个列表并返回它</a:t>
            </a:r>
            <a:r>
              <a:rPr lang="en-US" altLang="zh-CN" sz="1100" dirty="0">
                <a:solidFill>
                  <a:schemeClr val="bg1"/>
                </a:solidFill>
              </a:rPr>
              <a:t>;</a:t>
            </a:r>
            <a:r>
              <a:rPr lang="zh-CN" altLang="en-US" sz="1100" dirty="0">
                <a:solidFill>
                  <a:schemeClr val="bg1"/>
                </a:solidFill>
              </a:rPr>
              <a:t>或阻塞，直到有可用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•LINDEX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LINDEX key index </a:t>
            </a:r>
            <a:r>
              <a:rPr lang="zh-CN" altLang="en-US" sz="1100" dirty="0">
                <a:solidFill>
                  <a:schemeClr val="bg1"/>
                </a:solidFill>
              </a:rPr>
              <a:t>从一个列表其索引获取对应的元素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•LINSERT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LINSERT key BEFORE|AFTER pivot value </a:t>
            </a:r>
            <a:r>
              <a:rPr lang="zh-CN" altLang="en-US" sz="1100" dirty="0">
                <a:solidFill>
                  <a:schemeClr val="bg1"/>
                </a:solidFill>
              </a:rPr>
              <a:t>在列表中的其他元素之后或之前插入一个元素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•LLEN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LLEN key </a:t>
            </a:r>
            <a:r>
              <a:rPr lang="zh-CN" altLang="en-US" sz="1100" dirty="0">
                <a:solidFill>
                  <a:schemeClr val="bg1"/>
                </a:solidFill>
              </a:rPr>
              <a:t>获取列表的长度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•LPOP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LPOP key </a:t>
            </a:r>
            <a:r>
              <a:rPr lang="zh-CN" altLang="en-US" sz="1100" dirty="0">
                <a:solidFill>
                  <a:schemeClr val="bg1"/>
                </a:solidFill>
              </a:rPr>
              <a:t>获取并取出列表中的第一个元素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•LPUSH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LPUSH key value1 [value2] </a:t>
            </a:r>
            <a:r>
              <a:rPr lang="zh-CN" altLang="en-US" sz="1100" dirty="0">
                <a:solidFill>
                  <a:schemeClr val="bg1"/>
                </a:solidFill>
              </a:rPr>
              <a:t>在前面加上一个或多个值的列表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•LPUSHX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LPUSHX key value </a:t>
            </a:r>
            <a:r>
              <a:rPr lang="zh-CN" altLang="en-US" sz="1100" dirty="0">
                <a:solidFill>
                  <a:schemeClr val="bg1"/>
                </a:solidFill>
              </a:rPr>
              <a:t>在前面加上一个值列表，仅当列表中存在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•LRANGE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LRANGE key start stop </a:t>
            </a:r>
            <a:r>
              <a:rPr lang="zh-CN" altLang="en-US" sz="1100" dirty="0">
                <a:solidFill>
                  <a:schemeClr val="bg1"/>
                </a:solidFill>
              </a:rPr>
              <a:t>从一个列表获取各种元素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•LREM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LREM key count value </a:t>
            </a:r>
            <a:r>
              <a:rPr lang="zh-CN" altLang="en-US" sz="1100" dirty="0">
                <a:solidFill>
                  <a:schemeClr val="bg1"/>
                </a:solidFill>
              </a:rPr>
              <a:t>从列表中删除元素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•LSET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LSET key index value </a:t>
            </a:r>
            <a:r>
              <a:rPr lang="zh-CN" altLang="en-US" sz="1100" dirty="0">
                <a:solidFill>
                  <a:schemeClr val="bg1"/>
                </a:solidFill>
              </a:rPr>
              <a:t>在列表中的索引设置一个元素的值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•LTRIM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LTRIM key start stop </a:t>
            </a:r>
            <a:r>
              <a:rPr lang="zh-CN" altLang="en-US" sz="1100" dirty="0">
                <a:solidFill>
                  <a:schemeClr val="bg1"/>
                </a:solidFill>
              </a:rPr>
              <a:t>修剪列表到指定的范围内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•RPOP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RPOP key </a:t>
            </a:r>
            <a:r>
              <a:rPr lang="zh-CN" altLang="en-US" sz="1100" dirty="0">
                <a:solidFill>
                  <a:schemeClr val="bg1"/>
                </a:solidFill>
              </a:rPr>
              <a:t>取出并获取列表中的最后一个元素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•RPOPLPUSH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RPOPLPUSH source destination </a:t>
            </a:r>
            <a:r>
              <a:rPr lang="zh-CN" altLang="en-US" sz="1100" dirty="0">
                <a:solidFill>
                  <a:schemeClr val="bg1"/>
                </a:solidFill>
              </a:rPr>
              <a:t>删除最后一个元素的列表，将其附加到另一个列表并返回它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•RPUSH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RPUSH key value1 [value2] </a:t>
            </a:r>
            <a:r>
              <a:rPr lang="zh-CN" altLang="en-US" sz="1100" dirty="0">
                <a:solidFill>
                  <a:schemeClr val="bg1"/>
                </a:solidFill>
              </a:rPr>
              <a:t>添加一个或多个值到列表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•RPUSHX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RPUSHX key value </a:t>
            </a:r>
            <a:r>
              <a:rPr lang="zh-CN" altLang="en-US" sz="1100" dirty="0">
                <a:solidFill>
                  <a:schemeClr val="bg1"/>
                </a:solidFill>
              </a:rPr>
              <a:t>添加一个值列表，仅当列表中存在</a:t>
            </a:r>
          </a:p>
        </p:txBody>
      </p:sp>
    </p:spTree>
    <p:extLst>
      <p:ext uri="{BB962C8B-B14F-4D97-AF65-F5344CB8AC3E}">
        <p14:creationId xmlns:p14="http://schemas.microsoft.com/office/powerpoint/2010/main" val="237144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3429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+mn-ea"/>
              </a:rPr>
              <a:t>Hash</a:t>
            </a:r>
            <a:r>
              <a:rPr lang="zh-CN" altLang="en-US" b="1" dirty="0">
                <a:solidFill>
                  <a:schemeClr val="bg1"/>
                </a:solidFill>
                <a:latin typeface="+mn-ea"/>
              </a:rPr>
              <a:t>（字典，哈希表）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09235" y="1301261"/>
            <a:ext cx="2497015" cy="1389184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相当</a:t>
            </a:r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于二级</a:t>
            </a:r>
            <a:r>
              <a:rPr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string</a:t>
            </a:r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类型</a:t>
            </a:r>
            <a:endParaRPr lang="en-US" altLang="zh-CN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652135" y="3683977"/>
            <a:ext cx="2154115" cy="1063869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属</a:t>
            </a:r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性域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440114" y="767164"/>
            <a:ext cx="2611315" cy="150788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方便归类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275991" y="3066316"/>
            <a:ext cx="2335824" cy="123532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用来处理</a:t>
            </a:r>
            <a:endParaRPr lang="en-US" altLang="zh-CN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复杂关系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04863" y="3047868"/>
            <a:ext cx="403187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常</a:t>
            </a:r>
            <a:r>
              <a:rPr lang="zh-CN" altLang="en-US" dirty="0">
                <a:solidFill>
                  <a:schemeClr val="bg1"/>
                </a:solidFill>
              </a:rPr>
              <a:t>用的操作归类：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 smtClean="0">
                <a:solidFill>
                  <a:schemeClr val="bg1"/>
                </a:solidFill>
              </a:rPr>
              <a:t>与</a:t>
            </a:r>
            <a:r>
              <a:rPr lang="en-US" altLang="zh-CN" dirty="0" smtClean="0">
                <a:solidFill>
                  <a:schemeClr val="bg1"/>
                </a:solidFill>
              </a:rPr>
              <a:t>string</a:t>
            </a:r>
            <a:r>
              <a:rPr lang="zh-CN" altLang="en-US" dirty="0" smtClean="0">
                <a:solidFill>
                  <a:schemeClr val="bg1"/>
                </a:solidFill>
              </a:rPr>
              <a:t>类型类似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>
                <a:solidFill>
                  <a:schemeClr val="bg1"/>
                </a:solidFill>
              </a:rPr>
              <a:t>只</a:t>
            </a:r>
            <a:r>
              <a:rPr lang="zh-CN" altLang="en-US" dirty="0" smtClean="0">
                <a:solidFill>
                  <a:schemeClr val="bg1"/>
                </a:solidFill>
              </a:rPr>
              <a:t>是二级被叫做了属性域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zh-CN" dirty="0" smtClean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72114" y="6289143"/>
            <a:ext cx="11572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accent6">
                    <a:lumMod val="75000"/>
                  </a:schemeClr>
                </a:solidFill>
              </a:rPr>
              <a:t>Redis</a:t>
            </a:r>
            <a:r>
              <a:rPr lang="zh-CN" altLang="en-US" sz="1600" dirty="0" smtClean="0">
                <a:solidFill>
                  <a:schemeClr val="accent6">
                    <a:lumMod val="75000"/>
                  </a:schemeClr>
                </a:solidFill>
              </a:rPr>
              <a:t>的命令非常多，主要是为了方便开发，将各种判定情景条件、批量条件也拆分到了不同命令里，减少了开发语言上的判断</a:t>
            </a:r>
            <a:endParaRPr lang="zh-CN" altLang="en-US" sz="16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33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+mn-ea"/>
              </a:rPr>
              <a:t>Hash</a:t>
            </a:r>
            <a:r>
              <a:rPr lang="zh-CN" altLang="en-US" b="1" dirty="0">
                <a:solidFill>
                  <a:schemeClr val="bg1"/>
                </a:solidFill>
                <a:latin typeface="+mn-ea"/>
              </a:rPr>
              <a:t>（字典，哈希表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）</a:t>
            </a:r>
            <a:r>
              <a:rPr lang="zh-CN" altLang="en-US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常用详细命令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758110" y="1065928"/>
            <a:ext cx="7662429" cy="533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</a:rPr>
              <a:t>•HDEL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HDEL key field[field...] </a:t>
            </a:r>
            <a:r>
              <a:rPr lang="zh-CN" altLang="en-US" sz="1100" dirty="0">
                <a:solidFill>
                  <a:schemeClr val="bg1"/>
                </a:solidFill>
              </a:rPr>
              <a:t>删除对象的一个或几个属性域，不存在的属性将被忽略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•HEXISTS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HEXISTS key field </a:t>
            </a:r>
            <a:r>
              <a:rPr lang="zh-CN" altLang="en-US" sz="1100" dirty="0">
                <a:solidFill>
                  <a:schemeClr val="bg1"/>
                </a:solidFill>
              </a:rPr>
              <a:t>查看对象是否存在该属性域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•HGET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HGET key field </a:t>
            </a:r>
            <a:r>
              <a:rPr lang="zh-CN" altLang="en-US" sz="1100" dirty="0">
                <a:solidFill>
                  <a:schemeClr val="bg1"/>
                </a:solidFill>
              </a:rPr>
              <a:t>获取对象中该</a:t>
            </a:r>
            <a:r>
              <a:rPr lang="en-US" altLang="zh-CN" sz="1100" dirty="0">
                <a:solidFill>
                  <a:schemeClr val="bg1"/>
                </a:solidFill>
              </a:rPr>
              <a:t>field</a:t>
            </a:r>
            <a:r>
              <a:rPr lang="zh-CN" altLang="en-US" sz="1100" dirty="0">
                <a:solidFill>
                  <a:schemeClr val="bg1"/>
                </a:solidFill>
              </a:rPr>
              <a:t>属性域的值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•HGETALL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HGETALL key </a:t>
            </a:r>
            <a:r>
              <a:rPr lang="zh-CN" altLang="en-US" sz="1100" dirty="0">
                <a:solidFill>
                  <a:schemeClr val="bg1"/>
                </a:solidFill>
              </a:rPr>
              <a:t>获取对象的所有属性域和值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•HINCRBY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HINCRBY key field value </a:t>
            </a:r>
            <a:r>
              <a:rPr lang="zh-CN" altLang="en-US" sz="1100" dirty="0">
                <a:solidFill>
                  <a:schemeClr val="bg1"/>
                </a:solidFill>
              </a:rPr>
              <a:t>将该对象中指定域的值增加给定的</a:t>
            </a:r>
            <a:r>
              <a:rPr lang="en-US" altLang="zh-CN" sz="1100" dirty="0">
                <a:solidFill>
                  <a:schemeClr val="bg1"/>
                </a:solidFill>
              </a:rPr>
              <a:t>value</a:t>
            </a:r>
            <a:r>
              <a:rPr lang="zh-CN" altLang="en-US" sz="1100" dirty="0">
                <a:solidFill>
                  <a:schemeClr val="bg1"/>
                </a:solidFill>
              </a:rPr>
              <a:t>，原子自增操作，只能是</a:t>
            </a:r>
            <a:r>
              <a:rPr lang="en-US" altLang="zh-CN" sz="1100" dirty="0">
                <a:solidFill>
                  <a:schemeClr val="bg1"/>
                </a:solidFill>
              </a:rPr>
              <a:t>integer</a:t>
            </a:r>
            <a:r>
              <a:rPr lang="zh-CN" altLang="en-US" sz="1100" dirty="0">
                <a:solidFill>
                  <a:schemeClr val="bg1"/>
                </a:solidFill>
              </a:rPr>
              <a:t>的属性值可以使用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•HINCRBYFLOAT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HINCRBYFLOAT key field increment </a:t>
            </a:r>
            <a:r>
              <a:rPr lang="zh-CN" altLang="en-US" sz="1100" dirty="0">
                <a:solidFill>
                  <a:schemeClr val="bg1"/>
                </a:solidFill>
              </a:rPr>
              <a:t>将该对象中指定域的值增加给定的浮点数</a:t>
            </a:r>
          </a:p>
          <a:p>
            <a:endParaRPr lang="zh-CN" altLang="en-US" sz="1100" dirty="0">
              <a:solidFill>
                <a:schemeClr val="bg1"/>
              </a:solidFill>
            </a:endParaRPr>
          </a:p>
          <a:p>
            <a:r>
              <a:rPr lang="en-US" altLang="zh-CN" sz="1100" dirty="0">
                <a:solidFill>
                  <a:schemeClr val="bg1"/>
                </a:solidFill>
              </a:rPr>
              <a:t>•HKEYS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HKEYS key </a:t>
            </a:r>
            <a:r>
              <a:rPr lang="zh-CN" altLang="en-US" sz="1100" dirty="0">
                <a:solidFill>
                  <a:schemeClr val="bg1"/>
                </a:solidFill>
              </a:rPr>
              <a:t>获取对象的所有属性字段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•HVALS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HVALS key </a:t>
            </a:r>
            <a:r>
              <a:rPr lang="zh-CN" altLang="en-US" sz="1100" dirty="0">
                <a:solidFill>
                  <a:schemeClr val="bg1"/>
                </a:solidFill>
              </a:rPr>
              <a:t>获取对象的所有属性值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•HLEN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HLEN key </a:t>
            </a:r>
            <a:r>
              <a:rPr lang="zh-CN" altLang="en-US" sz="1100" dirty="0">
                <a:solidFill>
                  <a:schemeClr val="bg1"/>
                </a:solidFill>
              </a:rPr>
              <a:t>获取对象的所有属性字段的总数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•HMGET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HMGET key field[field...] </a:t>
            </a:r>
            <a:r>
              <a:rPr lang="zh-CN" altLang="en-US" sz="1100" dirty="0">
                <a:solidFill>
                  <a:schemeClr val="bg1"/>
                </a:solidFill>
              </a:rPr>
              <a:t>获取对象的一个或多个指定字段的值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•HSET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HSET key field value </a:t>
            </a:r>
            <a:r>
              <a:rPr lang="zh-CN" altLang="en-US" sz="1100" dirty="0">
                <a:solidFill>
                  <a:schemeClr val="bg1"/>
                </a:solidFill>
              </a:rPr>
              <a:t>设置对象指定字段的值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•HMSET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HMSET key field value [field value ...] </a:t>
            </a:r>
            <a:r>
              <a:rPr lang="zh-CN" altLang="en-US" sz="1100" dirty="0">
                <a:solidFill>
                  <a:schemeClr val="bg1"/>
                </a:solidFill>
              </a:rPr>
              <a:t>同时设置对象中一个或多个字段的值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•HSETNX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HSETNX key field value </a:t>
            </a:r>
            <a:r>
              <a:rPr lang="zh-CN" altLang="en-US" sz="1100" dirty="0">
                <a:solidFill>
                  <a:schemeClr val="bg1"/>
                </a:solidFill>
              </a:rPr>
              <a:t>只在对象不存在指定的字段时才设置字段的值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•HSTRLEN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HSTRLEN key field </a:t>
            </a:r>
            <a:r>
              <a:rPr lang="zh-CN" altLang="en-US" sz="1100" dirty="0">
                <a:solidFill>
                  <a:schemeClr val="bg1"/>
                </a:solidFill>
              </a:rPr>
              <a:t>返回对象指定</a:t>
            </a:r>
            <a:r>
              <a:rPr lang="en-US" altLang="zh-CN" sz="1100" dirty="0">
                <a:solidFill>
                  <a:schemeClr val="bg1"/>
                </a:solidFill>
              </a:rPr>
              <a:t>field</a:t>
            </a:r>
            <a:r>
              <a:rPr lang="zh-CN" altLang="en-US" sz="1100" dirty="0">
                <a:solidFill>
                  <a:schemeClr val="bg1"/>
                </a:solidFill>
              </a:rPr>
              <a:t>的</a:t>
            </a:r>
            <a:r>
              <a:rPr lang="en-US" altLang="zh-CN" sz="1100" dirty="0">
                <a:solidFill>
                  <a:schemeClr val="bg1"/>
                </a:solidFill>
              </a:rPr>
              <a:t>value</a:t>
            </a:r>
            <a:r>
              <a:rPr lang="zh-CN" altLang="en-US" sz="1100" dirty="0">
                <a:solidFill>
                  <a:schemeClr val="bg1"/>
                </a:solidFill>
              </a:rPr>
              <a:t>的字符串长度，如果该对象或者</a:t>
            </a:r>
            <a:r>
              <a:rPr lang="en-US" altLang="zh-CN" sz="1100" dirty="0">
                <a:solidFill>
                  <a:schemeClr val="bg1"/>
                </a:solidFill>
              </a:rPr>
              <a:t>field</a:t>
            </a:r>
            <a:r>
              <a:rPr lang="zh-CN" altLang="en-US" sz="1100" dirty="0">
                <a:solidFill>
                  <a:schemeClr val="bg1"/>
                </a:solidFill>
              </a:rPr>
              <a:t>不存在，返回</a:t>
            </a:r>
            <a:r>
              <a:rPr lang="en-US" altLang="zh-CN" sz="1100" dirty="0">
                <a:solidFill>
                  <a:schemeClr val="bg1"/>
                </a:solidFill>
              </a:rPr>
              <a:t>0.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•HSCAN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HSCAN key cursor [MATCH pattern] [COUNT count] </a:t>
            </a:r>
            <a:r>
              <a:rPr lang="zh-CN" altLang="en-US" sz="1100" dirty="0">
                <a:solidFill>
                  <a:schemeClr val="bg1"/>
                </a:solidFill>
              </a:rPr>
              <a:t>类似</a:t>
            </a:r>
            <a:r>
              <a:rPr lang="en-US" altLang="zh-CN" sz="1100" dirty="0">
                <a:solidFill>
                  <a:schemeClr val="bg1"/>
                </a:solidFill>
              </a:rPr>
              <a:t>SCAN</a:t>
            </a:r>
            <a:r>
              <a:rPr lang="zh-CN" altLang="en-US" sz="1100" dirty="0">
                <a:solidFill>
                  <a:schemeClr val="bg1"/>
                </a:solidFill>
              </a:rPr>
              <a:t>命令</a:t>
            </a:r>
          </a:p>
        </p:txBody>
      </p:sp>
    </p:spTree>
    <p:extLst>
      <p:ext uri="{BB962C8B-B14F-4D97-AF65-F5344CB8AC3E}">
        <p14:creationId xmlns:p14="http://schemas.microsoft.com/office/powerpoint/2010/main" val="83991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19094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  <a:latin typeface="+mn-ea"/>
              </a:rPr>
              <a:t>Set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（集合）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09235" y="1301261"/>
            <a:ext cx="2497015" cy="1389184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特</a:t>
            </a:r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殊的禁止重复列表</a:t>
            </a:r>
            <a:endParaRPr lang="en-US" altLang="zh-CN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652135" y="3683977"/>
            <a:ext cx="2154115" cy="1063869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并集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440114" y="767164"/>
            <a:ext cx="2611315" cy="150788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交集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275991" y="3066316"/>
            <a:ext cx="2335824" cy="123532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差集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081556" y="3312598"/>
            <a:ext cx="464742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常</a:t>
            </a:r>
            <a:r>
              <a:rPr lang="zh-CN" altLang="en-US" dirty="0">
                <a:solidFill>
                  <a:schemeClr val="bg1"/>
                </a:solidFill>
              </a:rPr>
              <a:t>用的操作归类：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 smtClean="0">
                <a:solidFill>
                  <a:schemeClr val="bg1"/>
                </a:solidFill>
              </a:rPr>
              <a:t>往集合放入</a:t>
            </a:r>
            <a:r>
              <a:rPr lang="en-US" altLang="zh-CN" dirty="0" smtClean="0">
                <a:solidFill>
                  <a:schemeClr val="bg1"/>
                </a:solidFill>
              </a:rPr>
              <a:t>/</a:t>
            </a:r>
            <a:r>
              <a:rPr lang="zh-CN" altLang="en-US" dirty="0" smtClean="0">
                <a:solidFill>
                  <a:schemeClr val="bg1"/>
                </a:solidFill>
              </a:rPr>
              <a:t>取出元素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>
                <a:solidFill>
                  <a:schemeClr val="bg1"/>
                </a:solidFill>
              </a:rPr>
              <a:t>元</a:t>
            </a:r>
            <a:r>
              <a:rPr lang="zh-CN" altLang="en-US" dirty="0" smtClean="0">
                <a:solidFill>
                  <a:schemeClr val="bg1"/>
                </a:solidFill>
              </a:rPr>
              <a:t>素判定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 smtClean="0">
                <a:solidFill>
                  <a:schemeClr val="bg1"/>
                </a:solidFill>
              </a:rPr>
              <a:t>零复杂度求交集、并集、差集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zh-CN" dirty="0" smtClean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72114" y="6289143"/>
            <a:ext cx="11572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accent6">
                    <a:lumMod val="75000"/>
                  </a:schemeClr>
                </a:solidFill>
              </a:rPr>
              <a:t>Redis</a:t>
            </a:r>
            <a:r>
              <a:rPr lang="zh-CN" altLang="en-US" sz="1600" dirty="0" smtClean="0">
                <a:solidFill>
                  <a:schemeClr val="accent6">
                    <a:lumMod val="75000"/>
                  </a:schemeClr>
                </a:solidFill>
              </a:rPr>
              <a:t>的命令非常多，主要是为了方便开发，将各种判定情景条件、批量条件也拆分到了不同命令里，减少了开发语言上的判断</a:t>
            </a:r>
            <a:endParaRPr lang="zh-CN" altLang="en-US" sz="16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21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+mn-ea"/>
              </a:rPr>
              <a:t>Set</a:t>
            </a:r>
            <a:r>
              <a:rPr lang="zh-CN" altLang="en-US" b="1" dirty="0">
                <a:solidFill>
                  <a:schemeClr val="bg1"/>
                </a:solidFill>
                <a:latin typeface="+mn-ea"/>
              </a:rPr>
              <a:t>（集合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）</a:t>
            </a:r>
            <a:r>
              <a:rPr lang="zh-CN" altLang="en-US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常用详细命令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758110" y="1065928"/>
            <a:ext cx="7662429" cy="533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</a:rPr>
              <a:t>•SADD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SADD key member [member ...] </a:t>
            </a:r>
            <a:r>
              <a:rPr lang="zh-CN" altLang="en-US" sz="1100" dirty="0">
                <a:solidFill>
                  <a:schemeClr val="bg1"/>
                </a:solidFill>
              </a:rPr>
              <a:t>添加一个或者多个元素到集合</a:t>
            </a:r>
            <a:r>
              <a:rPr lang="en-US" altLang="zh-CN" sz="1100" dirty="0">
                <a:solidFill>
                  <a:schemeClr val="bg1"/>
                </a:solidFill>
              </a:rPr>
              <a:t>(set)</a:t>
            </a:r>
            <a:r>
              <a:rPr lang="zh-CN" altLang="en-US" sz="1100" dirty="0">
                <a:solidFill>
                  <a:schemeClr val="bg1"/>
                </a:solidFill>
              </a:rPr>
              <a:t>里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•SACRD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SCARD key </a:t>
            </a:r>
            <a:r>
              <a:rPr lang="zh-CN" altLang="en-US" sz="1100" dirty="0">
                <a:solidFill>
                  <a:schemeClr val="bg1"/>
                </a:solidFill>
              </a:rPr>
              <a:t>获取集合里面的元素数量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•SDIFF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SDIFF key [key ...] </a:t>
            </a:r>
            <a:r>
              <a:rPr lang="zh-CN" altLang="en-US" sz="1100" dirty="0">
                <a:solidFill>
                  <a:schemeClr val="bg1"/>
                </a:solidFill>
              </a:rPr>
              <a:t>获得队列不存在的元素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•SDIFFSTORE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SDIFFSTORE destination key [key ...] </a:t>
            </a:r>
            <a:r>
              <a:rPr lang="zh-CN" altLang="en-US" sz="1100" dirty="0">
                <a:solidFill>
                  <a:schemeClr val="bg1"/>
                </a:solidFill>
              </a:rPr>
              <a:t>获得队列不存在的元素，并存储在一个关键的结果集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•SINTER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SINTER key [key ...] </a:t>
            </a:r>
            <a:r>
              <a:rPr lang="zh-CN" altLang="en-US" sz="1100" dirty="0">
                <a:solidFill>
                  <a:schemeClr val="bg1"/>
                </a:solidFill>
              </a:rPr>
              <a:t>获得两个集合的交集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•SINTERSTORE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SINTERSTORE destination key [key ...] </a:t>
            </a:r>
            <a:r>
              <a:rPr lang="zh-CN" altLang="en-US" sz="1100" dirty="0">
                <a:solidFill>
                  <a:schemeClr val="bg1"/>
                </a:solidFill>
              </a:rPr>
              <a:t>获得两个集合的交集，并存储在一个集合中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•SISMEMBER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SISMEMBER key member </a:t>
            </a:r>
            <a:r>
              <a:rPr lang="zh-CN" altLang="en-US" sz="1100" dirty="0">
                <a:solidFill>
                  <a:schemeClr val="bg1"/>
                </a:solidFill>
              </a:rPr>
              <a:t>确定一个给定的值是一个集合的成员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•SMEMBERS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SMEMBERS key </a:t>
            </a:r>
            <a:r>
              <a:rPr lang="zh-CN" altLang="en-US" sz="1100" dirty="0">
                <a:solidFill>
                  <a:schemeClr val="bg1"/>
                </a:solidFill>
              </a:rPr>
              <a:t>获取集合里面的所有</a:t>
            </a:r>
            <a:r>
              <a:rPr lang="en-US" altLang="zh-CN" sz="1100" dirty="0">
                <a:solidFill>
                  <a:schemeClr val="bg1"/>
                </a:solidFill>
              </a:rPr>
              <a:t>key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•SMOVE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SMOVE source destination member </a:t>
            </a:r>
            <a:r>
              <a:rPr lang="zh-CN" altLang="en-US" sz="1100" dirty="0">
                <a:solidFill>
                  <a:schemeClr val="bg1"/>
                </a:solidFill>
              </a:rPr>
              <a:t>移动集合里面的一个</a:t>
            </a:r>
            <a:r>
              <a:rPr lang="en-US" altLang="zh-CN" sz="1100" dirty="0">
                <a:solidFill>
                  <a:schemeClr val="bg1"/>
                </a:solidFill>
              </a:rPr>
              <a:t>key</a:t>
            </a:r>
            <a:r>
              <a:rPr lang="zh-CN" altLang="en-US" sz="1100" dirty="0">
                <a:solidFill>
                  <a:schemeClr val="bg1"/>
                </a:solidFill>
              </a:rPr>
              <a:t>到另一个集合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•SPOP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SPOP key [count] </a:t>
            </a:r>
            <a:r>
              <a:rPr lang="zh-CN" altLang="en-US" sz="1100" dirty="0">
                <a:solidFill>
                  <a:schemeClr val="bg1"/>
                </a:solidFill>
              </a:rPr>
              <a:t>获取并删除一个集合里面的元素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•SRANDMEMBER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SRANDMEMBER key [count] </a:t>
            </a:r>
            <a:r>
              <a:rPr lang="zh-CN" altLang="en-US" sz="1100" dirty="0">
                <a:solidFill>
                  <a:schemeClr val="bg1"/>
                </a:solidFill>
              </a:rPr>
              <a:t>从集合里面随机获取一个元素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•SREM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SREM key member [member ...] </a:t>
            </a:r>
            <a:r>
              <a:rPr lang="zh-CN" altLang="en-US" sz="1100" dirty="0">
                <a:solidFill>
                  <a:schemeClr val="bg1"/>
                </a:solidFill>
              </a:rPr>
              <a:t>从集合里删除一个或多个元素，不存在的元素会被忽略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•SUNION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SUNION key [key ...] </a:t>
            </a:r>
            <a:r>
              <a:rPr lang="zh-CN" altLang="en-US" sz="1100" dirty="0">
                <a:solidFill>
                  <a:schemeClr val="bg1"/>
                </a:solidFill>
              </a:rPr>
              <a:t>添加多个</a:t>
            </a:r>
            <a:r>
              <a:rPr lang="en-US" altLang="zh-CN" sz="1100" dirty="0">
                <a:solidFill>
                  <a:schemeClr val="bg1"/>
                </a:solidFill>
              </a:rPr>
              <a:t>set</a:t>
            </a:r>
            <a:r>
              <a:rPr lang="zh-CN" altLang="en-US" sz="1100" dirty="0">
                <a:solidFill>
                  <a:schemeClr val="bg1"/>
                </a:solidFill>
              </a:rPr>
              <a:t>元素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•SUNIONSTORE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SUNIONSTORE destination key [key ...] </a:t>
            </a:r>
            <a:r>
              <a:rPr lang="zh-CN" altLang="en-US" sz="1100" dirty="0">
                <a:solidFill>
                  <a:schemeClr val="bg1"/>
                </a:solidFill>
              </a:rPr>
              <a:t>合并</a:t>
            </a:r>
            <a:r>
              <a:rPr lang="en-US" altLang="zh-CN" sz="1100" dirty="0">
                <a:solidFill>
                  <a:schemeClr val="bg1"/>
                </a:solidFill>
              </a:rPr>
              <a:t>set</a:t>
            </a:r>
            <a:r>
              <a:rPr lang="zh-CN" altLang="en-US" sz="1100" dirty="0">
                <a:solidFill>
                  <a:schemeClr val="bg1"/>
                </a:solidFill>
              </a:rPr>
              <a:t>元素，并将结果存入新的</a:t>
            </a:r>
            <a:r>
              <a:rPr lang="en-US" altLang="zh-CN" sz="1100" dirty="0">
                <a:solidFill>
                  <a:schemeClr val="bg1"/>
                </a:solidFill>
              </a:rPr>
              <a:t>set</a:t>
            </a:r>
            <a:r>
              <a:rPr lang="zh-CN" altLang="en-US" sz="1100" dirty="0">
                <a:solidFill>
                  <a:schemeClr val="bg1"/>
                </a:solidFill>
              </a:rPr>
              <a:t>里面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•SSCAN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 SSCAN key cursor [MATCH pattern] [COUNT count] </a:t>
            </a:r>
            <a:r>
              <a:rPr lang="zh-CN" altLang="en-US" sz="1100" dirty="0">
                <a:solidFill>
                  <a:schemeClr val="bg1"/>
                </a:solidFill>
              </a:rPr>
              <a:t>迭代</a:t>
            </a:r>
            <a:r>
              <a:rPr lang="en-US" altLang="zh-CN" sz="1100" dirty="0">
                <a:solidFill>
                  <a:schemeClr val="bg1"/>
                </a:solidFill>
              </a:rPr>
              <a:t>set</a:t>
            </a:r>
            <a:r>
              <a:rPr lang="zh-CN" altLang="en-US" sz="1100" dirty="0">
                <a:solidFill>
                  <a:schemeClr val="bg1"/>
                </a:solidFill>
              </a:rPr>
              <a:t>里面的元素</a:t>
            </a:r>
          </a:p>
        </p:txBody>
      </p:sp>
    </p:spTree>
    <p:extLst>
      <p:ext uri="{BB962C8B-B14F-4D97-AF65-F5344CB8AC3E}">
        <p14:creationId xmlns:p14="http://schemas.microsoft.com/office/powerpoint/2010/main" val="162414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36552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+mn-ea"/>
              </a:rPr>
              <a:t>Sorted Set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（</a:t>
            </a:r>
            <a:r>
              <a:rPr lang="zh-CN" altLang="en-US" b="1" dirty="0">
                <a:solidFill>
                  <a:schemeClr val="bg1"/>
                </a:solidFill>
                <a:latin typeface="+mn-ea"/>
              </a:rPr>
              <a:t>有序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集合）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09235" y="1301261"/>
            <a:ext cx="2497015" cy="1389184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集合的扩充</a:t>
            </a:r>
            <a:endParaRPr lang="en-US" altLang="zh-CN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652135" y="3683977"/>
            <a:ext cx="2154115" cy="1063869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队列优先级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440114" y="767164"/>
            <a:ext cx="2611315" cy="150788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可以排序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275991" y="3066316"/>
            <a:ext cx="2335824" cy="123532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零复杂度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90448" y="3759861"/>
            <a:ext cx="28007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常</a:t>
            </a:r>
            <a:r>
              <a:rPr lang="zh-CN" altLang="en-US" dirty="0">
                <a:solidFill>
                  <a:schemeClr val="bg1"/>
                </a:solidFill>
              </a:rPr>
              <a:t>用的操作归类：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 smtClean="0">
                <a:solidFill>
                  <a:schemeClr val="bg1"/>
                </a:solidFill>
              </a:rPr>
              <a:t>与集合类似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>
                <a:solidFill>
                  <a:schemeClr val="bg1"/>
                </a:solidFill>
              </a:rPr>
              <a:t>对</a:t>
            </a:r>
            <a:r>
              <a:rPr lang="zh-CN" altLang="en-US" dirty="0" smtClean="0">
                <a:solidFill>
                  <a:schemeClr val="bg1"/>
                </a:solidFill>
              </a:rPr>
              <a:t>于分数的操作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72114" y="6289143"/>
            <a:ext cx="11572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accent6">
                    <a:lumMod val="75000"/>
                  </a:schemeClr>
                </a:solidFill>
              </a:rPr>
              <a:t>Redis</a:t>
            </a:r>
            <a:r>
              <a:rPr lang="zh-CN" altLang="en-US" sz="1600" dirty="0" smtClean="0">
                <a:solidFill>
                  <a:schemeClr val="accent6">
                    <a:lumMod val="75000"/>
                  </a:schemeClr>
                </a:solidFill>
              </a:rPr>
              <a:t>的命令非常多，主要是为了方便开发，将各种判定情景条件、批量条件也拆分到了不同命令里，减少了开发语言上的判断</a:t>
            </a:r>
            <a:endParaRPr lang="zh-CN" altLang="en-US" sz="16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21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+mn-ea"/>
              </a:rPr>
              <a:t>Sorted Set</a:t>
            </a:r>
            <a:r>
              <a:rPr lang="zh-CN" altLang="en-US" b="1" dirty="0">
                <a:solidFill>
                  <a:schemeClr val="bg1"/>
                </a:solidFill>
                <a:latin typeface="+mn-ea"/>
              </a:rPr>
              <a:t>（有序集合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）</a:t>
            </a:r>
            <a:r>
              <a:rPr lang="zh-CN" altLang="en-US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常用详细命令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881202" y="916633"/>
            <a:ext cx="7662429" cy="5770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</a:rPr>
              <a:t>•ZADD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ZADD key score1 member1 [score2 member2] </a:t>
            </a:r>
            <a:r>
              <a:rPr lang="zh-CN" altLang="en-US" sz="900" dirty="0">
                <a:solidFill>
                  <a:schemeClr val="bg1"/>
                </a:solidFill>
              </a:rPr>
              <a:t>添加一个或多个成员到有序集合，或者如果它已经存在更新其分数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•ZCARD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ZCARD key </a:t>
            </a:r>
            <a:r>
              <a:rPr lang="zh-CN" altLang="en-US" sz="900" dirty="0">
                <a:solidFill>
                  <a:schemeClr val="bg1"/>
                </a:solidFill>
              </a:rPr>
              <a:t>得到的有序集合成员的数量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•ZCOUNT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ZCOUNT key min max </a:t>
            </a:r>
            <a:r>
              <a:rPr lang="zh-CN" altLang="en-US" sz="900" dirty="0">
                <a:solidFill>
                  <a:schemeClr val="bg1"/>
                </a:solidFill>
              </a:rPr>
              <a:t>计算一个有序集合成员与给定值范围内的分数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•ZINCRBY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ZINCRBY key increment member </a:t>
            </a:r>
            <a:r>
              <a:rPr lang="zh-CN" altLang="en-US" sz="900" dirty="0">
                <a:solidFill>
                  <a:schemeClr val="bg1"/>
                </a:solidFill>
              </a:rPr>
              <a:t>在有序集合增加成员的分数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•ZINTERSTORE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ZINTERSTORE destination numkeys key [key ...] </a:t>
            </a:r>
            <a:r>
              <a:rPr lang="zh-CN" altLang="en-US" sz="900" dirty="0">
                <a:solidFill>
                  <a:schemeClr val="bg1"/>
                </a:solidFill>
              </a:rPr>
              <a:t>多重交叉排序集合，并存储生成一个新的键有序集合。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•ZLEXCOUNT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ZLEXCOUNT key min max </a:t>
            </a:r>
            <a:r>
              <a:rPr lang="zh-CN" altLang="en-US" sz="900" dirty="0">
                <a:solidFill>
                  <a:schemeClr val="bg1"/>
                </a:solidFill>
              </a:rPr>
              <a:t>计算一个给定的字典范围之间的有序集合成员的数量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•ZRANGE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ZRANGE key start stop [WITHSCORES] </a:t>
            </a:r>
            <a:r>
              <a:rPr lang="zh-CN" altLang="en-US" sz="900" dirty="0">
                <a:solidFill>
                  <a:schemeClr val="bg1"/>
                </a:solidFill>
              </a:rPr>
              <a:t>由索引返回一个成员范围的有序集合（从低到高）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•ZRANGEBYLEX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ZRANGEBYLEX key min max [LIMIT offset count]</a:t>
            </a:r>
            <a:r>
              <a:rPr lang="zh-CN" altLang="en-US" sz="900" dirty="0">
                <a:solidFill>
                  <a:schemeClr val="bg1"/>
                </a:solidFill>
              </a:rPr>
              <a:t>返回一个成员范围的有序集合（由字典范围）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•ZRANGEBYSCORE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ZRANGEBYSCORE key min max [WITHSCORES] [LIMIT] </a:t>
            </a:r>
            <a:r>
              <a:rPr lang="zh-CN" altLang="en-US" sz="900" dirty="0">
                <a:solidFill>
                  <a:schemeClr val="bg1"/>
                </a:solidFill>
              </a:rPr>
              <a:t>返回有序集</a:t>
            </a:r>
            <a:r>
              <a:rPr lang="en-US" altLang="zh-CN" sz="900" dirty="0">
                <a:solidFill>
                  <a:schemeClr val="bg1"/>
                </a:solidFill>
              </a:rPr>
              <a:t>key</a:t>
            </a:r>
            <a:r>
              <a:rPr lang="zh-CN" altLang="en-US" sz="900" dirty="0">
                <a:solidFill>
                  <a:schemeClr val="bg1"/>
                </a:solidFill>
              </a:rPr>
              <a:t>中，所有 </a:t>
            </a:r>
            <a:r>
              <a:rPr lang="en-US" altLang="zh-CN" sz="900" dirty="0">
                <a:solidFill>
                  <a:schemeClr val="bg1"/>
                </a:solidFill>
              </a:rPr>
              <a:t>score </a:t>
            </a:r>
            <a:r>
              <a:rPr lang="zh-CN" altLang="en-US" sz="900" dirty="0">
                <a:solidFill>
                  <a:schemeClr val="bg1"/>
                </a:solidFill>
              </a:rPr>
              <a:t>值介于 </a:t>
            </a:r>
            <a:r>
              <a:rPr lang="en-US" altLang="zh-CN" sz="900" dirty="0">
                <a:solidFill>
                  <a:schemeClr val="bg1"/>
                </a:solidFill>
              </a:rPr>
              <a:t>min </a:t>
            </a:r>
            <a:r>
              <a:rPr lang="zh-CN" altLang="en-US" sz="900" dirty="0">
                <a:solidFill>
                  <a:schemeClr val="bg1"/>
                </a:solidFill>
              </a:rPr>
              <a:t>和 </a:t>
            </a:r>
            <a:r>
              <a:rPr lang="en-US" altLang="zh-CN" sz="900" dirty="0">
                <a:solidFill>
                  <a:schemeClr val="bg1"/>
                </a:solidFill>
              </a:rPr>
              <a:t>max </a:t>
            </a:r>
            <a:r>
              <a:rPr lang="zh-CN" altLang="en-US" sz="900" dirty="0">
                <a:solidFill>
                  <a:schemeClr val="bg1"/>
                </a:solidFill>
              </a:rPr>
              <a:t>之间</a:t>
            </a:r>
            <a:r>
              <a:rPr lang="en-US" altLang="zh-CN" sz="900" dirty="0">
                <a:solidFill>
                  <a:schemeClr val="bg1"/>
                </a:solidFill>
              </a:rPr>
              <a:t>(</a:t>
            </a:r>
            <a:r>
              <a:rPr lang="zh-CN" altLang="en-US" sz="900" dirty="0">
                <a:solidFill>
                  <a:schemeClr val="bg1"/>
                </a:solidFill>
              </a:rPr>
              <a:t>包括等于 </a:t>
            </a:r>
            <a:r>
              <a:rPr lang="en-US" altLang="zh-CN" sz="900" dirty="0">
                <a:solidFill>
                  <a:schemeClr val="bg1"/>
                </a:solidFill>
              </a:rPr>
              <a:t>min </a:t>
            </a:r>
            <a:r>
              <a:rPr lang="zh-CN" altLang="en-US" sz="900" dirty="0">
                <a:solidFill>
                  <a:schemeClr val="bg1"/>
                </a:solidFill>
              </a:rPr>
              <a:t>或 </a:t>
            </a:r>
            <a:r>
              <a:rPr lang="en-US" altLang="zh-CN" sz="900" dirty="0">
                <a:solidFill>
                  <a:schemeClr val="bg1"/>
                </a:solidFill>
              </a:rPr>
              <a:t>max )</a:t>
            </a:r>
            <a:r>
              <a:rPr lang="zh-CN" altLang="en-US" sz="900" dirty="0">
                <a:solidFill>
                  <a:schemeClr val="bg1"/>
                </a:solidFill>
              </a:rPr>
              <a:t>的成员，有序集成员按 </a:t>
            </a:r>
            <a:r>
              <a:rPr lang="en-US" altLang="zh-CN" sz="900" dirty="0">
                <a:solidFill>
                  <a:schemeClr val="bg1"/>
                </a:solidFill>
              </a:rPr>
              <a:t>score </a:t>
            </a:r>
            <a:r>
              <a:rPr lang="zh-CN" altLang="en-US" sz="900" dirty="0">
                <a:solidFill>
                  <a:schemeClr val="bg1"/>
                </a:solidFill>
              </a:rPr>
              <a:t>值递增</a:t>
            </a:r>
            <a:r>
              <a:rPr lang="en-US" altLang="zh-CN" sz="900" dirty="0">
                <a:solidFill>
                  <a:schemeClr val="bg1"/>
                </a:solidFill>
              </a:rPr>
              <a:t>(</a:t>
            </a:r>
            <a:r>
              <a:rPr lang="zh-CN" altLang="en-US" sz="900" dirty="0">
                <a:solidFill>
                  <a:schemeClr val="bg1"/>
                </a:solidFill>
              </a:rPr>
              <a:t>从小到大</a:t>
            </a:r>
            <a:r>
              <a:rPr lang="en-US" altLang="zh-CN" sz="900" dirty="0">
                <a:solidFill>
                  <a:schemeClr val="bg1"/>
                </a:solidFill>
              </a:rPr>
              <a:t>)</a:t>
            </a:r>
            <a:r>
              <a:rPr lang="zh-CN" altLang="en-US" sz="900" dirty="0">
                <a:solidFill>
                  <a:schemeClr val="bg1"/>
                </a:solidFill>
              </a:rPr>
              <a:t>次序排列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•ZRANK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ZRANK key member </a:t>
            </a:r>
            <a:r>
              <a:rPr lang="zh-CN" altLang="en-US" sz="900" dirty="0">
                <a:solidFill>
                  <a:schemeClr val="bg1"/>
                </a:solidFill>
              </a:rPr>
              <a:t>确定成员的索引中有序集合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•ZREM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ZREM key member [member ...] </a:t>
            </a:r>
            <a:r>
              <a:rPr lang="zh-CN" altLang="en-US" sz="900" dirty="0">
                <a:solidFill>
                  <a:schemeClr val="bg1"/>
                </a:solidFill>
              </a:rPr>
              <a:t>从有序集合中删除一个或多个成员，不存在的成员将被忽略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•ZREMRANGEBYLEX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ZREMRANGEBYLEX key min max </a:t>
            </a:r>
            <a:r>
              <a:rPr lang="zh-CN" altLang="en-US" sz="900" dirty="0">
                <a:solidFill>
                  <a:schemeClr val="bg1"/>
                </a:solidFill>
              </a:rPr>
              <a:t>删除所有成员在给定的字典范围之间的有序集合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•ZREMRANGEBYRANK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ZREMRANGEBYRANK key start stop </a:t>
            </a:r>
            <a:r>
              <a:rPr lang="zh-CN" altLang="en-US" sz="900" dirty="0">
                <a:solidFill>
                  <a:schemeClr val="bg1"/>
                </a:solidFill>
              </a:rPr>
              <a:t>在给定的索引之内删除所有成员的有序集合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•ZREMRANGEBYSCORE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ZREMRANGEBYSCORE key min max </a:t>
            </a:r>
            <a:r>
              <a:rPr lang="zh-CN" altLang="en-US" sz="900" dirty="0">
                <a:solidFill>
                  <a:schemeClr val="bg1"/>
                </a:solidFill>
              </a:rPr>
              <a:t>在给定的分数之内删除所有成员的有序集合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•ZREVRANGE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ZREVRANGE key start stop [WITHSCORES] </a:t>
            </a:r>
            <a:r>
              <a:rPr lang="zh-CN" altLang="en-US" sz="900" dirty="0">
                <a:solidFill>
                  <a:schemeClr val="bg1"/>
                </a:solidFill>
              </a:rPr>
              <a:t>返回一个成员范围的有序集合，通过索引，以分数排序，从高分到低分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•ZREVRANGEBYSCORE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ZREVRANGEBYSCORE key max min [WITHSCORES] </a:t>
            </a:r>
            <a:r>
              <a:rPr lang="zh-CN" altLang="en-US" sz="900" dirty="0">
                <a:solidFill>
                  <a:schemeClr val="bg1"/>
                </a:solidFill>
              </a:rPr>
              <a:t>返回一个成员范围的有序集合，以</a:t>
            </a:r>
            <a:r>
              <a:rPr lang="en-US" altLang="zh-CN" sz="900" dirty="0">
                <a:solidFill>
                  <a:schemeClr val="bg1"/>
                </a:solidFill>
              </a:rPr>
              <a:t>socre</a:t>
            </a:r>
            <a:r>
              <a:rPr lang="zh-CN" altLang="en-US" sz="900" dirty="0">
                <a:solidFill>
                  <a:schemeClr val="bg1"/>
                </a:solidFill>
              </a:rPr>
              <a:t>排序从高到低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•ZREVRANK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ZREVRANK key member </a:t>
            </a:r>
            <a:r>
              <a:rPr lang="zh-CN" altLang="en-US" sz="900" dirty="0">
                <a:solidFill>
                  <a:schemeClr val="bg1"/>
                </a:solidFill>
              </a:rPr>
              <a:t>确定一个有序集合成员的索引，以分数排序，从高分到低分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•ZSCORE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ZSCORE key member </a:t>
            </a:r>
            <a:r>
              <a:rPr lang="zh-CN" altLang="en-US" sz="900" dirty="0">
                <a:solidFill>
                  <a:schemeClr val="bg1"/>
                </a:solidFill>
              </a:rPr>
              <a:t>获取给定成员相关联的分数在一个有序集合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•ZUNIONSTORE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ZUNIONSTORE destination numkeys key [key ...] </a:t>
            </a:r>
            <a:r>
              <a:rPr lang="zh-CN" altLang="en-US" sz="900" dirty="0">
                <a:solidFill>
                  <a:schemeClr val="bg1"/>
                </a:solidFill>
              </a:rPr>
              <a:t>添加多个集排序，所得排序集合存储在一个新的键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•ZSCAN</a:t>
            </a:r>
          </a:p>
          <a:p>
            <a:r>
              <a:rPr lang="en-US" altLang="zh-CN" sz="900" dirty="0">
                <a:solidFill>
                  <a:schemeClr val="bg1"/>
                </a:solidFill>
              </a:rPr>
              <a:t> ZSCAN key cursor [MATCH pattern] [COUNT count] </a:t>
            </a:r>
            <a:r>
              <a:rPr lang="zh-CN" altLang="en-US" sz="900" dirty="0">
                <a:solidFill>
                  <a:schemeClr val="bg1"/>
                </a:solidFill>
              </a:rPr>
              <a:t>增量迭代排序元素集和相关的分数</a:t>
            </a:r>
          </a:p>
        </p:txBody>
      </p:sp>
    </p:spTree>
    <p:extLst>
      <p:ext uri="{BB962C8B-B14F-4D97-AF65-F5344CB8AC3E}">
        <p14:creationId xmlns:p14="http://schemas.microsoft.com/office/powerpoint/2010/main" val="235222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特色使用场景</a:t>
            </a:r>
            <a:r>
              <a:rPr lang="en-US" altLang="zh-CN" b="1" dirty="0" smtClean="0">
                <a:solidFill>
                  <a:schemeClr val="bg1"/>
                </a:solidFill>
                <a:latin typeface="+mn-ea"/>
              </a:rPr>
              <a:t>—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暴力缓存和精细缓存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215662" y="916633"/>
            <a:ext cx="83279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作</a:t>
            </a:r>
            <a:r>
              <a:rPr lang="zh-CN" altLang="en-US" sz="1600" dirty="0" smtClean="0">
                <a:solidFill>
                  <a:schemeClr val="bg1"/>
                </a:solidFill>
              </a:rPr>
              <a:t>为数据库的缓存，整合到数据库操作类库后，可以直接通过</a:t>
            </a:r>
            <a:r>
              <a:rPr lang="en-US" altLang="zh-CN" sz="1600" dirty="0" smtClean="0">
                <a:solidFill>
                  <a:schemeClr val="bg1"/>
                </a:solidFill>
              </a:rPr>
              <a:t>sql</a:t>
            </a:r>
            <a:r>
              <a:rPr lang="zh-CN" altLang="en-US" sz="1600" dirty="0" smtClean="0">
                <a:solidFill>
                  <a:schemeClr val="bg1"/>
                </a:solidFill>
              </a:rPr>
              <a:t>语句或参数进行穿透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160585" y="1925515"/>
            <a:ext cx="1204546" cy="130126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用户访问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3883269" y="1890346"/>
            <a:ext cx="2300654" cy="130126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应用</a:t>
            </a:r>
            <a:endParaRPr lang="en-US" altLang="zh-CN" dirty="0" smtClean="0"/>
          </a:p>
          <a:p>
            <a:pPr algn="ctr"/>
            <a:r>
              <a:rPr lang="zh-CN" altLang="en-US" dirty="0"/>
              <a:t>架</a:t>
            </a:r>
            <a:r>
              <a:rPr lang="zh-CN" altLang="en-US" dirty="0" smtClean="0"/>
              <a:t>构省略。。。</a:t>
            </a:r>
            <a:endParaRPr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7095392" y="1965079"/>
            <a:ext cx="1925516" cy="115179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数据操作层</a:t>
            </a:r>
            <a:endParaRPr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3982915" y="4094197"/>
            <a:ext cx="5037993" cy="7400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Redis</a:t>
            </a:r>
          </a:p>
          <a:p>
            <a:pPr algn="ctr"/>
            <a:r>
              <a:rPr lang="zh-CN" altLang="en-US" sz="1400" dirty="0"/>
              <a:t>暴</a:t>
            </a:r>
            <a:r>
              <a:rPr lang="zh-CN" altLang="en-US" sz="1400" dirty="0" smtClean="0"/>
              <a:t>力缓存：直接保存呈现结果或完整块数据</a:t>
            </a:r>
            <a:endParaRPr lang="en-US" altLang="zh-CN" sz="1400" dirty="0" smtClean="0"/>
          </a:p>
          <a:p>
            <a:pPr algn="ctr"/>
            <a:r>
              <a:rPr lang="zh-CN" altLang="en-US" sz="1400" dirty="0"/>
              <a:t>精</a:t>
            </a:r>
            <a:r>
              <a:rPr lang="zh-CN" altLang="en-US" sz="1400" dirty="0" smtClean="0"/>
              <a:t>细缓存：某条或某个用户数据或配置</a:t>
            </a:r>
            <a:endParaRPr lang="zh-CN" altLang="en-US" sz="1400" dirty="0"/>
          </a:p>
        </p:txBody>
      </p:sp>
      <p:sp>
        <p:nvSpPr>
          <p:cNvPr id="4" name="流程图: 磁盘 3"/>
          <p:cNvSpPr/>
          <p:nvPr/>
        </p:nvSpPr>
        <p:spPr>
          <a:xfrm>
            <a:off x="5368531" y="5811542"/>
            <a:ext cx="2022230" cy="633046"/>
          </a:xfrm>
          <a:prstGeom prst="flowChartMagneticDis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关系数据库</a:t>
            </a:r>
            <a:endParaRPr lang="zh-CN" altLang="en-US" dirty="0"/>
          </a:p>
        </p:txBody>
      </p:sp>
      <p:cxnSp>
        <p:nvCxnSpPr>
          <p:cNvPr id="10" name="直接箭头连接符 9"/>
          <p:cNvCxnSpPr>
            <a:stCxn id="3" idx="3"/>
            <a:endCxn id="6" idx="1"/>
          </p:cNvCxnSpPr>
          <p:nvPr/>
        </p:nvCxnSpPr>
        <p:spPr>
          <a:xfrm flipV="1">
            <a:off x="2365131" y="2540977"/>
            <a:ext cx="1518138" cy="35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endCxn id="7" idx="1"/>
          </p:cNvCxnSpPr>
          <p:nvPr/>
        </p:nvCxnSpPr>
        <p:spPr>
          <a:xfrm flipV="1">
            <a:off x="6183923" y="2540976"/>
            <a:ext cx="911469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7" idx="2"/>
            <a:endCxn id="8" idx="0"/>
          </p:cNvCxnSpPr>
          <p:nvPr/>
        </p:nvCxnSpPr>
        <p:spPr>
          <a:xfrm flipH="1">
            <a:off x="6501912" y="3116873"/>
            <a:ext cx="1556238" cy="9773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6" idx="2"/>
            <a:endCxn id="8" idx="0"/>
          </p:cNvCxnSpPr>
          <p:nvPr/>
        </p:nvCxnSpPr>
        <p:spPr>
          <a:xfrm>
            <a:off x="5033596" y="3191607"/>
            <a:ext cx="1468316" cy="9025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8" idx="2"/>
            <a:endCxn id="4" idx="1"/>
          </p:cNvCxnSpPr>
          <p:nvPr/>
        </p:nvCxnSpPr>
        <p:spPr>
          <a:xfrm flipH="1">
            <a:off x="6379646" y="4834217"/>
            <a:ext cx="122266" cy="9773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图片 18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140" y="4220589"/>
            <a:ext cx="1933043" cy="48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51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特色使用场景</a:t>
            </a:r>
            <a:r>
              <a:rPr lang="en-US" altLang="zh-CN" b="1" dirty="0" smtClean="0">
                <a:solidFill>
                  <a:schemeClr val="bg1"/>
                </a:solidFill>
                <a:latin typeface="+mn-ea"/>
              </a:rPr>
              <a:t>—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计数器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37492" y="883694"/>
            <a:ext cx="100584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业</a:t>
            </a:r>
            <a:r>
              <a:rPr lang="zh-CN" altLang="en-US" sz="1600" dirty="0" smtClean="0">
                <a:solidFill>
                  <a:schemeClr val="bg1"/>
                </a:solidFill>
              </a:rPr>
              <a:t>务场景中，经常需要对数进行累加或累减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。最让人头疼的就是并发可靠性。</a:t>
            </a:r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最常见的场景，几乎每个系统都需要生成“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主编号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”作为主键，我们来分析一下常见的办法，对比一下优缺点。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数据库通常都有个自增长列。 支持并发，不会产生脏读写。 但缺点是只能是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1,2,3,4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，而且批量执行事务语句，无法提前得知主键并用在其他表的操作中。而且，如果这个唯一号要给用户显示，显然不希望用户看到这种毫无意义的编号规则。 另外，在表备份、转移等操作时，会遇到各种障碍和坑。 因此，这种方式是必须要杜绝的。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使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用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max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，每次获得最大号码并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+1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来拿到新主键。很显然，现在已经没有人这么做了，无论使用什么关系数据库，当并发量接近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500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时，必然会出现约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10%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的重复概率。除非加锁，但是给数据库加锁，一不小心就入坑。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使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用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guid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生成不重复的主键。 某些场景下，可以这么做，但是代价是主键占用很长的长度，而且没有规则没有可读性。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使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用年月日时分秒甚至毫秒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+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随机数， 这更糟糕，并发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200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就必然会产生重复。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pPr marL="342900" indent="-342900"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使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用数据库的“序列”特性来实现，这个不错，配合年月日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+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序列产生的顺序号，的确支持高并发，支持编号有意义，支持自定义编号，也能提前得到编号。不过无法支持分布式数据库架构。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2132" y="5108330"/>
            <a:ext cx="1159804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Redis</a:t>
            </a:r>
            <a:r>
              <a:rPr lang="zh-CN" alt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把这个变得极为简单和优雅，利用值自带的累加功能，可以拿到</a:t>
            </a:r>
            <a:r>
              <a:rPr lang="en-US" altLang="zh-CN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1,2,3,4</a:t>
            </a:r>
            <a:r>
              <a:rPr lang="zh-CN" alt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，</a:t>
            </a:r>
            <a:endParaRPr lang="en-US" altLang="zh-CN" sz="2000" dirty="0" smtClean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加上</a:t>
            </a:r>
            <a:r>
              <a:rPr lang="en-US" altLang="zh-CN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redis</a:t>
            </a:r>
            <a:r>
              <a:rPr lang="zh-CN" alt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服务器当前时间，可以生成“</a:t>
            </a:r>
            <a:r>
              <a:rPr lang="en-US" altLang="zh-CN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20171012000001</a:t>
            </a:r>
            <a:r>
              <a:rPr lang="zh-CN" alt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”</a:t>
            </a:r>
            <a:r>
              <a:rPr lang="zh-CN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这</a:t>
            </a:r>
            <a:r>
              <a:rPr lang="zh-CN" alt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样的编号，再利用</a:t>
            </a:r>
            <a:r>
              <a:rPr lang="en-US" altLang="zh-CN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key</a:t>
            </a:r>
            <a:r>
              <a:rPr lang="zh-CN" alt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来区别生成标志。</a:t>
            </a:r>
            <a:endParaRPr lang="en-US" altLang="zh-CN" sz="2000" dirty="0" smtClean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统</a:t>
            </a:r>
            <a:r>
              <a:rPr lang="zh-CN" alt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一从一台</a:t>
            </a:r>
            <a:r>
              <a:rPr lang="en-US" altLang="zh-CN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redis</a:t>
            </a:r>
            <a:r>
              <a:rPr lang="zh-CN" alt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服务器上获得编号，支持无限并发，支持提前获取，支持有意义，也支持特殊规则。</a:t>
            </a:r>
            <a:endParaRPr lang="en-US" altLang="zh-CN" sz="2000" dirty="0" smtClean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几行</a:t>
            </a:r>
            <a:r>
              <a:rPr lang="zh-CN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代</a:t>
            </a:r>
            <a:r>
              <a:rPr lang="zh-CN" altLang="en-US" sz="2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码，超小的资源占用，就可以完美解决。</a:t>
            </a:r>
            <a:endParaRPr lang="zh-CN" altLang="en-US" sz="2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781800" y="6429556"/>
            <a:ext cx="47885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</a:rPr>
              <a:t>http://127.0.0.1:3000/getnumber/?modname=userlist</a:t>
            </a:r>
          </a:p>
        </p:txBody>
      </p:sp>
    </p:spTree>
    <p:extLst>
      <p:ext uri="{BB962C8B-B14F-4D97-AF65-F5344CB8AC3E}">
        <p14:creationId xmlns:p14="http://schemas.microsoft.com/office/powerpoint/2010/main" val="1584386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特色使用场景</a:t>
            </a:r>
            <a:r>
              <a:rPr lang="en-US" altLang="zh-CN" b="1" dirty="0" smtClean="0">
                <a:solidFill>
                  <a:schemeClr val="bg1"/>
                </a:solidFill>
                <a:latin typeface="+mn-ea"/>
              </a:rPr>
              <a:t>—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排行榜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67254" y="1655186"/>
            <a:ext cx="864283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</a:rPr>
              <a:t>利用</a:t>
            </a:r>
            <a:r>
              <a:rPr lang="en-US" altLang="zh-CN" sz="1600" b="1" dirty="0">
                <a:solidFill>
                  <a:schemeClr val="bg1"/>
                </a:solidFill>
                <a:latin typeface="+mn-ea"/>
              </a:rPr>
              <a:t>Sorted Set</a:t>
            </a:r>
            <a:r>
              <a:rPr lang="zh-CN" altLang="en-US" sz="1600" b="1" dirty="0">
                <a:solidFill>
                  <a:schemeClr val="bg1"/>
                </a:solidFill>
                <a:latin typeface="+mn-ea"/>
              </a:rPr>
              <a:t>（有序集合</a:t>
            </a:r>
            <a:r>
              <a:rPr lang="zh-CN" altLang="en-US" sz="1600" b="1" dirty="0" smtClean="0">
                <a:solidFill>
                  <a:schemeClr val="bg1"/>
                </a:solidFill>
                <a:latin typeface="+mn-ea"/>
              </a:rPr>
              <a:t>）</a:t>
            </a:r>
            <a:r>
              <a:rPr lang="zh-CN" altLang="en-US" sz="1600" dirty="0" smtClean="0">
                <a:solidFill>
                  <a:schemeClr val="bg1"/>
                </a:solidFill>
              </a:rPr>
              <a:t>，可以在数据产生时，直接放入有序集合，并设置分数。</a:t>
            </a:r>
            <a:endParaRPr lang="en-US" altLang="zh-CN" sz="1600" dirty="0" smtClean="0">
              <a:solidFill>
                <a:schemeClr val="bg1"/>
              </a:solidFill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前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端直接从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读取列表。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最直接的应用场景：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某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个游戏或者积分系统，当用户获得了新的积分时，直接扔到有序集合。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对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比分析：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直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接使用关系数据库也可以方便实现类似功能，但是效率远远没有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高。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数据库处理此问题，会同时消耗内存、处理器、硬盘资源，而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零复杂度，几乎只消耗内存。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有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趣的快速排序，我们知道，排序有很多种算法，快速排序理论上最快。可是，如果我们把一大堆数字塞入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的有序集合，再取来，同样可以排序，而且速度非常快。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5863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3"/>
          <p:cNvCxnSpPr/>
          <p:nvPr/>
        </p:nvCxnSpPr>
        <p:spPr>
          <a:xfrm>
            <a:off x="4951492" y="1774567"/>
            <a:ext cx="0" cy="3386139"/>
          </a:xfrm>
          <a:prstGeom prst="line">
            <a:avLst/>
          </a:prstGeom>
          <a:ln>
            <a:solidFill>
              <a:srgbClr val="FFFF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195513" y="1339621"/>
            <a:ext cx="4337672" cy="58477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zh-CN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</a:t>
            </a:r>
            <a:r>
              <a:rPr lang="zh-CN" altLang="zh-CN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理和特性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95513" y="2050122"/>
            <a:ext cx="4267333" cy="58477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</a:rPr>
              <a:t>常用</a:t>
            </a:r>
            <a:r>
              <a:rPr lang="zh-CN" altLang="en-US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</a:rPr>
              <a:t>数</a:t>
            </a:r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</a:rPr>
              <a:t>据类型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195513" y="2760625"/>
            <a:ext cx="4003564" cy="58477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</a:rPr>
              <a:t>应</a:t>
            </a:r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</a:rPr>
              <a:t>用场</a:t>
            </a:r>
            <a:r>
              <a:rPr lang="zh-CN" altLang="en-US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</a:rPr>
              <a:t>景实例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95512" y="3471126"/>
            <a:ext cx="2213689" cy="58477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管理工具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195513" y="4181629"/>
            <a:ext cx="4003564" cy="58477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部署和自动启动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95512" y="4892129"/>
            <a:ext cx="2213689" cy="58477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</a:t>
            </a:r>
            <a:r>
              <a:rPr lang="zh-CN" altLang="en-US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他问题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18"/>
          <p:cNvGrpSpPr/>
          <p:nvPr/>
        </p:nvGrpSpPr>
        <p:grpSpPr>
          <a:xfrm>
            <a:off x="1635920" y="2197036"/>
            <a:ext cx="1947861" cy="1940713"/>
            <a:chOff x="1709739" y="2636838"/>
            <a:chExt cx="1590160" cy="1584325"/>
          </a:xfrm>
          <a:solidFill>
            <a:srgbClr val="FFFFFF"/>
          </a:solidFill>
          <a:effectLst/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281115" y="4137747"/>
            <a:ext cx="2657474" cy="5232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2800" b="1" spc="300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目录</a:t>
            </a:r>
            <a:endParaRPr lang="zh-HK" altLang="en-US" sz="2800" b="1" spc="3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467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特色使用场景</a:t>
            </a:r>
            <a:r>
              <a:rPr lang="en-US" altLang="zh-CN" b="1" dirty="0" smtClean="0">
                <a:solidFill>
                  <a:schemeClr val="bg1"/>
                </a:solidFill>
                <a:latin typeface="+mn-ea"/>
              </a:rPr>
              <a:t>—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过期处理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67254" y="1655186"/>
            <a:ext cx="864283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常</a:t>
            </a:r>
            <a:r>
              <a:rPr lang="zh-CN" altLang="en-US" sz="1600" dirty="0" smtClean="0">
                <a:solidFill>
                  <a:schemeClr val="bg1"/>
                </a:solidFill>
              </a:rPr>
              <a:t>规情况，如果数据库有某条数据，在某个特定场景下需要使其无效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例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如，某个申请单，需要在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3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月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1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日某个时间点过期失效不再允许下一步审核操作，精确到微秒必须立刻过期，或此申请单访问人数超过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5000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人时，自动隐藏。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这种情况，使用关系数据库来实现，要么</a:t>
            </a:r>
            <a:r>
              <a:rPr lang="zh-CN" altLang="en-US" sz="1600" dirty="0" smtClean="0">
                <a:solidFill>
                  <a:srgbClr val="FFC000"/>
                </a:solidFill>
                <a:latin typeface="+mn-ea"/>
              </a:rPr>
              <a:t>每次访问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数据进行判断，要么建立</a:t>
            </a:r>
            <a:r>
              <a:rPr lang="zh-CN" altLang="en-US" sz="1600" dirty="0" smtClean="0">
                <a:solidFill>
                  <a:srgbClr val="FFC000"/>
                </a:solidFill>
                <a:latin typeface="+mn-ea"/>
              </a:rPr>
              <a:t>定时器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定时遍历数据使其过期。需要很多逻辑判断，而且数据量大时，很难做到精准时间。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通过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每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个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key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自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带的过期特性，配合有序集合或其他数据类型，很容易可以实现，运算复杂度依然是零，逻辑复杂度也很低。只需要在业务发生时，往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扔数据，几乎不需要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if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语句，可以轻松优雅的实现。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84792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特色使用场景</a:t>
            </a:r>
            <a:r>
              <a:rPr lang="en-US" altLang="zh-CN" b="1" dirty="0" smtClean="0">
                <a:solidFill>
                  <a:schemeClr val="bg1"/>
                </a:solidFill>
                <a:latin typeface="+mn-ea"/>
              </a:rPr>
              <a:t>—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用户锁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67254" y="1655186"/>
            <a:ext cx="8642838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</a:rPr>
              <a:t>某个场景如下：</a:t>
            </a:r>
            <a:endParaRPr lang="en-US" altLang="zh-CN" sz="1600" dirty="0" smtClean="0">
              <a:solidFill>
                <a:schemeClr val="bg1"/>
              </a:solidFill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用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户很多功能需要扣减金钱或计分。我们需要将用户的操作进行锁定，即，用户操作某个业务逻辑处理过程中，不允许这个用户再操作其他业务。要确保用户个体的</a:t>
            </a:r>
            <a:r>
              <a:rPr lang="zh-CN" altLang="en-US" sz="1600" dirty="0" smtClean="0">
                <a:solidFill>
                  <a:srgbClr val="FFC000"/>
                </a:solidFill>
                <a:latin typeface="+mn-ea"/>
              </a:rPr>
              <a:t>原子性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这种情况，完全可以用关系数据库来实现，建立各表，一行数据是一个用户，用字段标志锁，当用户进入关键操作，更新标志，操作完成，解锁更新标志。 当锁意外没有解锁时，再依据被锁定时间自动解锁。可是这么做，代码很大，消耗大量数据库资源。逻辑也比较复杂。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使用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，只需要将用户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id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作为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key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，值就是锁状态，过期时间设置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1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分钟或半分钟。 即可完美解决各种锁。在多线程应用中，也可以应用，当然，做成全局锁也可以。同样支持分布式架构。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1637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特色使用场景</a:t>
            </a:r>
            <a:r>
              <a:rPr lang="en-US" altLang="zh-CN" b="1" dirty="0" smtClean="0">
                <a:solidFill>
                  <a:schemeClr val="bg1"/>
                </a:solidFill>
                <a:latin typeface="+mn-ea"/>
              </a:rPr>
              <a:t>—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异步消息队列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67254" y="1655186"/>
            <a:ext cx="864283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</a:rPr>
              <a:t>典型场景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：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如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果只是给用户发个消息，或者某些用户操作后不需要立刻执行并反馈的业务逻辑。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就可以用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做处理队列。利用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的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List(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列表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)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即可。可以方便的进行</a:t>
            </a:r>
            <a:r>
              <a:rPr lang="zh-CN" altLang="en-US" sz="1600" dirty="0" smtClean="0">
                <a:solidFill>
                  <a:srgbClr val="FFC000"/>
                </a:solidFill>
                <a:latin typeface="+mn-ea"/>
              </a:rPr>
              <a:t>生产者</a:t>
            </a:r>
            <a:r>
              <a:rPr lang="en-US" altLang="zh-CN" sz="1600" dirty="0" smtClean="0">
                <a:solidFill>
                  <a:srgbClr val="FFC000"/>
                </a:solidFill>
                <a:latin typeface="+mn-ea"/>
              </a:rPr>
              <a:t>push</a:t>
            </a:r>
            <a:r>
              <a:rPr lang="zh-CN" altLang="en-US" sz="1600" dirty="0" smtClean="0">
                <a:solidFill>
                  <a:srgbClr val="FFC000"/>
                </a:solidFill>
                <a:latin typeface="+mn-ea"/>
              </a:rPr>
              <a:t>，消费者</a:t>
            </a:r>
            <a:r>
              <a:rPr lang="en-US" altLang="zh-CN" sz="1600" dirty="0" smtClean="0">
                <a:solidFill>
                  <a:srgbClr val="FFC000"/>
                </a:solidFill>
                <a:latin typeface="+mn-ea"/>
              </a:rPr>
              <a:t>pop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例如，消息发送是一个接口，并且没个消息发送要经过复杂判断，很耗时，我们将这个接口的访问直接序列化到队列中。本次调用并没有立刻执行，进入了队列，我们可以瞬间给用户反馈结果，默认为执行成功。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然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后，另外有个服务，在不断监控这个队列（利用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的阻塞效率更高），将最早的排队任务提出来，反序列号执行。由于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是单线程的，所以会按照时间顺序依次执行。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所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有的大型系统的消息和金钱处理，都是这么做的。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异步消息队列的实现比较复杂，不同的语言，不同场景，略有不同。不过这个代价却是超值的。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因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为没有异步队列，超大并发的秒杀、抢红包等功能，就没有实现的可能性。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5798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特色使用场景</a:t>
            </a:r>
            <a:r>
              <a:rPr lang="en-US" altLang="zh-CN" b="1" dirty="0" smtClean="0">
                <a:solidFill>
                  <a:schemeClr val="bg1"/>
                </a:solidFill>
                <a:latin typeface="+mn-ea"/>
              </a:rPr>
              <a:t>—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快速属性和用户关系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92132" y="968578"/>
            <a:ext cx="864283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</a:rPr>
              <a:t>典型场景</a:t>
            </a:r>
            <a:r>
              <a:rPr lang="en-US" altLang="zh-CN" sz="1600" dirty="0" smtClean="0">
                <a:solidFill>
                  <a:schemeClr val="bg1"/>
                </a:solidFill>
              </a:rPr>
              <a:t>A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：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系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统经常会需要拿到某些配置，或者根据用户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id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拿到这个用户的信息。而这些信息的变化频率又不高。例如拿到用户姓名、用户类型等。如果每次都从关系数据库读取，是对资源的无端浪费，就需要一种缓存机制。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利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用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Hash(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字典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)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，可以方便的把用户信息保存起来（保存成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json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或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xml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或其他什么形式都行），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属性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域就是用户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属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性，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key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就是用户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id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。查找也很方便。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22031" y="2686817"/>
            <a:ext cx="86428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</a:rPr>
              <a:t>典型场景</a:t>
            </a:r>
            <a:r>
              <a:rPr lang="en-US" altLang="zh-CN" sz="1600" dirty="0" smtClean="0">
                <a:solidFill>
                  <a:schemeClr val="bg1"/>
                </a:solidFill>
              </a:rPr>
              <a:t>B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：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系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统要实现显示给所有用户，谁和谁是朋友，朋友关系什么时间通过谁介绍的，同时还要知道谁为谁干过啥事。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通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过关系数据库，其实也可以实现。但通过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的字典，更加容易。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Key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就是用户，属性域是多个对应的用户，值就是具体数据。通过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自带的命令，方便的获得复杂的关系网络。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6609" y="4996196"/>
            <a:ext cx="1931460" cy="158544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614725" y="6157375"/>
            <a:ext cx="12618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echarts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175" y="4502699"/>
            <a:ext cx="4011810" cy="225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99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特色使用场景</a:t>
            </a:r>
            <a:r>
              <a:rPr lang="en-US" altLang="zh-CN" b="1" dirty="0" smtClean="0">
                <a:solidFill>
                  <a:schemeClr val="bg1"/>
                </a:solidFill>
                <a:latin typeface="+mn-ea"/>
              </a:rPr>
              <a:t>—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共同好友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67254" y="1655186"/>
            <a:ext cx="8642838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</a:rPr>
              <a:t>典型场景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：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需要展示给用户，你和另一个人的共同好友，共同干过的事等。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使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用关系数据库实现，显然是比较恶心的事情，少不了遍历，效率极为低下。如果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a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用户有一万个好友或干过的事情，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b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用户有两万个好友。 找共同好友兼职不敢想象。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如果使用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的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set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集合，一句话就可以</a:t>
            </a:r>
            <a:r>
              <a:rPr lang="zh-CN" altLang="en-US" sz="1600" dirty="0" smtClean="0">
                <a:solidFill>
                  <a:srgbClr val="FFC000"/>
                </a:solidFill>
                <a:latin typeface="+mn-ea"/>
              </a:rPr>
              <a:t>零复杂度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的找到结果。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endParaRPr lang="en-US" altLang="zh-CN" sz="1600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事实上，利用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set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集合的不重复特性，好多场景下，可以省去判断是否存在的逻辑。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1978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特色使用场景</a:t>
            </a:r>
            <a:r>
              <a:rPr lang="en-US" altLang="zh-CN" b="1" dirty="0" smtClean="0">
                <a:solidFill>
                  <a:schemeClr val="bg1"/>
                </a:solidFill>
                <a:latin typeface="+mn-ea"/>
              </a:rPr>
              <a:t>—</a:t>
            </a:r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总结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371600" y="1154024"/>
            <a:ext cx="86428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我</a:t>
            </a:r>
            <a:r>
              <a:rPr lang="zh-CN" altLang="en-US" sz="1600" dirty="0" smtClean="0">
                <a:solidFill>
                  <a:schemeClr val="bg1"/>
                </a:solidFill>
              </a:rPr>
              <a:t>们可以想象，其实还有很多场景可以使用</a:t>
            </a:r>
            <a:r>
              <a:rPr lang="en-US" altLang="zh-CN" sz="1600" dirty="0" smtClean="0">
                <a:solidFill>
                  <a:schemeClr val="bg1"/>
                </a:solidFill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。</a:t>
            </a:r>
            <a:endParaRPr lang="en-US" altLang="zh-CN" sz="1600" dirty="0" smtClean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事实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上，微博、微信、淘宝等系统，很多功能都是通过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实现的，因为关系数据库没有办法实现大量数据库的瞬间处理。在这些系统中，关系数据库反而变成了备份的作用。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71600" y="2625270"/>
            <a:ext cx="86428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但</a:t>
            </a:r>
            <a:r>
              <a:rPr lang="zh-CN" altLang="en-US" sz="1600" dirty="0" smtClean="0">
                <a:solidFill>
                  <a:schemeClr val="bg1"/>
                </a:solidFill>
              </a:rPr>
              <a:t>是，要注意，</a:t>
            </a:r>
            <a:r>
              <a:rPr lang="en-US" altLang="zh-CN" sz="1600" dirty="0" smtClean="0">
                <a:solidFill>
                  <a:schemeClr val="bg1"/>
                </a:solidFill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</a:rPr>
              <a:t>是不支持复杂查询的，</a:t>
            </a:r>
            <a:r>
              <a:rPr lang="zh-CN" altLang="en-US" sz="1600" dirty="0" smtClean="0">
                <a:solidFill>
                  <a:srgbClr val="FFC000"/>
                </a:solidFill>
              </a:rPr>
              <a:t>类似</a:t>
            </a:r>
            <a:r>
              <a:rPr lang="en-US" altLang="zh-CN" sz="1600" dirty="0" smtClean="0">
                <a:solidFill>
                  <a:srgbClr val="FFC000"/>
                </a:solidFill>
              </a:rPr>
              <a:t>join</a:t>
            </a:r>
            <a:r>
              <a:rPr lang="zh-CN" altLang="en-US" sz="1600" dirty="0" smtClean="0">
                <a:solidFill>
                  <a:srgbClr val="FFC000"/>
                </a:solidFill>
              </a:rPr>
              <a:t>的操作更是别想了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。虽然有插件可以实现，不过远远没有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sql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那么强大。注意，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只支持对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key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的搜索，不能搜索值。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71600" y="3700862"/>
            <a:ext cx="864283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我</a:t>
            </a:r>
            <a:r>
              <a:rPr lang="zh-CN" altLang="en-US" sz="1600" dirty="0" smtClean="0">
                <a:solidFill>
                  <a:schemeClr val="bg1"/>
                </a:solidFill>
              </a:rPr>
              <a:t>们也能够体会到，一个靠谱的大型分布式式系统，如果访问量巨大，数据量庞大，是绝对绕不开内存数据库的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。 类似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的内存数据库很多，有个也支持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sql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语句，有的支持多线程，不过都在效率和功能之间做了权衡。 </a:t>
            </a:r>
            <a:r>
              <a:rPr lang="en-US" altLang="zh-CN" sz="1600" dirty="0" smtClean="0">
                <a:solidFill>
                  <a:schemeClr val="bg1"/>
                </a:solidFill>
                <a:latin typeface="+mn-ea"/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  <a:latin typeface="+mn-ea"/>
              </a:rPr>
              <a:t>的设计理念是极端偏重效率，为了效率抛弃功能全面性。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71600" y="5172108"/>
            <a:ext cx="86428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</a:rPr>
              <a:t>Redis</a:t>
            </a:r>
            <a:r>
              <a:rPr lang="zh-CN" altLang="en-US" sz="1600" dirty="0" smtClean="0">
                <a:solidFill>
                  <a:schemeClr val="bg1"/>
                </a:solidFill>
              </a:rPr>
              <a:t>天生很占用内存，而内存比硬盘贵很多。可是却超值，</a:t>
            </a:r>
            <a:r>
              <a:rPr lang="zh-CN" altLang="en-US" sz="1600" dirty="0" smtClean="0">
                <a:solidFill>
                  <a:srgbClr val="FFC000"/>
                </a:solidFill>
              </a:rPr>
              <a:t>一亿条</a:t>
            </a:r>
            <a:r>
              <a:rPr lang="zh-CN" altLang="en-US" sz="1600" dirty="0" smtClean="0">
                <a:solidFill>
                  <a:schemeClr val="bg1"/>
                </a:solidFill>
              </a:rPr>
              <a:t>哈希表类型的数据，大概占用</a:t>
            </a:r>
            <a:r>
              <a:rPr lang="en-US" altLang="zh-CN" sz="1600" dirty="0" smtClean="0">
                <a:solidFill>
                  <a:schemeClr val="bg1"/>
                </a:solidFill>
              </a:rPr>
              <a:t>4G</a:t>
            </a:r>
            <a:r>
              <a:rPr lang="zh-CN" altLang="en-US" sz="1600" dirty="0" smtClean="0">
                <a:solidFill>
                  <a:schemeClr val="bg1"/>
                </a:solidFill>
              </a:rPr>
              <a:t>内存。 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45571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管理工具介绍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61999" y="1408425"/>
            <a:ext cx="1046577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mtClean="0">
                <a:solidFill>
                  <a:schemeClr val="bg1"/>
                </a:solidFill>
              </a:rPr>
              <a:t>redis</a:t>
            </a:r>
            <a:r>
              <a:rPr lang="zh-CN" altLang="zh-CN" smtClean="0">
                <a:solidFill>
                  <a:schemeClr val="bg1"/>
                </a:solidFill>
              </a:rPr>
              <a:t>的</a:t>
            </a:r>
            <a:r>
              <a:rPr lang="en-US" altLang="zh-CN" smtClean="0">
                <a:solidFill>
                  <a:schemeClr val="bg1"/>
                </a:solidFill>
              </a:rPr>
              <a:t>web</a:t>
            </a:r>
            <a:r>
              <a:rPr lang="zh-CN" altLang="zh-CN" smtClean="0">
                <a:solidFill>
                  <a:schemeClr val="bg1"/>
                </a:solidFill>
              </a:rPr>
              <a:t>管理工具。</a:t>
            </a:r>
          </a:p>
          <a:p>
            <a:r>
              <a:rPr lang="en-US" altLang="zh-CN" smtClean="0">
                <a:solidFill>
                  <a:schemeClr val="bg1"/>
                </a:solidFill>
              </a:rPr>
              <a:t>treeNMS</a:t>
            </a:r>
            <a:r>
              <a:rPr lang="zh-CN" altLang="zh-CN" smtClean="0">
                <a:solidFill>
                  <a:schemeClr val="bg1"/>
                </a:solidFill>
              </a:rPr>
              <a:t>，国人写的，</a:t>
            </a:r>
            <a:r>
              <a:rPr lang="en-US" altLang="zh-CN" smtClean="0">
                <a:solidFill>
                  <a:schemeClr val="bg1"/>
                </a:solidFill>
              </a:rPr>
              <a:t>java</a:t>
            </a:r>
            <a:r>
              <a:rPr lang="zh-CN" altLang="zh-CN" smtClean="0">
                <a:solidFill>
                  <a:schemeClr val="bg1"/>
                </a:solidFill>
              </a:rPr>
              <a:t>语言开发</a:t>
            </a:r>
            <a:r>
              <a:rPr lang="en-US" altLang="zh-CN" smtClean="0">
                <a:solidFill>
                  <a:schemeClr val="bg1"/>
                </a:solidFill>
              </a:rPr>
              <a:t>,</a:t>
            </a:r>
            <a:r>
              <a:rPr lang="zh-CN" altLang="zh-CN" smtClean="0">
                <a:solidFill>
                  <a:schemeClr val="bg1"/>
                </a:solidFill>
              </a:rPr>
              <a:t>界面有点</a:t>
            </a:r>
            <a:r>
              <a:rPr lang="en-US" altLang="zh-CN" smtClean="0">
                <a:solidFill>
                  <a:schemeClr val="bg1"/>
                </a:solidFill>
              </a:rPr>
              <a:t>low</a:t>
            </a:r>
            <a:r>
              <a:rPr lang="zh-CN" altLang="zh-CN" smtClean="0">
                <a:solidFill>
                  <a:schemeClr val="bg1"/>
                </a:solidFill>
              </a:rPr>
              <a:t>，不过功能很强。方便用浏览器管理</a:t>
            </a:r>
            <a:r>
              <a:rPr lang="en-US" altLang="zh-CN" smtClean="0">
                <a:solidFill>
                  <a:schemeClr val="bg1"/>
                </a:solidFill>
              </a:rPr>
              <a:t>redis</a:t>
            </a:r>
            <a:r>
              <a:rPr lang="zh-CN" altLang="zh-CN" smtClean="0">
                <a:solidFill>
                  <a:schemeClr val="bg1"/>
                </a:solidFill>
              </a:rPr>
              <a:t>数据库。</a:t>
            </a:r>
          </a:p>
          <a:p>
            <a:r>
              <a:rPr lang="en-US" altLang="zh-CN" smtClean="0">
                <a:solidFill>
                  <a:schemeClr val="bg1"/>
                </a:solidFill>
              </a:rPr>
              <a:t> </a:t>
            </a:r>
            <a:endParaRPr lang="zh-CN" altLang="zh-CN" smtClean="0">
              <a:solidFill>
                <a:schemeClr val="bg1"/>
              </a:solidFill>
            </a:endParaRPr>
          </a:p>
          <a:p>
            <a:r>
              <a:rPr lang="en-US" altLang="zh-CN" smtClean="0">
                <a:solidFill>
                  <a:schemeClr val="bg1"/>
                </a:solidFill>
              </a:rPr>
              <a:t>redis</a:t>
            </a:r>
            <a:r>
              <a:rPr lang="zh-CN" altLang="zh-CN" smtClean="0">
                <a:solidFill>
                  <a:schemeClr val="bg1"/>
                </a:solidFill>
              </a:rPr>
              <a:t>的客户端管理工具。</a:t>
            </a:r>
          </a:p>
          <a:p>
            <a:r>
              <a:rPr lang="en-US" altLang="zh-CN" smtClean="0">
                <a:solidFill>
                  <a:schemeClr val="bg1"/>
                </a:solidFill>
              </a:rPr>
              <a:t>redis-desktop-manager </a:t>
            </a:r>
            <a:r>
              <a:rPr lang="zh-CN" altLang="zh-CN" smtClean="0">
                <a:solidFill>
                  <a:schemeClr val="bg1"/>
                </a:solidFill>
              </a:rPr>
              <a:t>最好用的桌面管理工具。全平台的桌面都能运行。</a:t>
            </a:r>
            <a:endParaRPr lang="zh-CN" altLang="zh-CN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761999" y="3914929"/>
            <a:ext cx="10588870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kern="0" dirty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redis</a:t>
            </a:r>
            <a:r>
              <a:rPr lang="zh-CN" altLang="zh-CN" sz="3200" kern="0" dirty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的部署和自动启动。</a:t>
            </a:r>
            <a:endParaRPr lang="zh-CN" altLang="zh-CN" kern="1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网上自己搜索吧，稍微麻烦一点。 但确实必须掌握的，因为实际应用中，经常需要在同一个电脑上用不同端口开好几个不同配置的</a:t>
            </a:r>
            <a:r>
              <a:rPr lang="en-US" altLang="zh-CN" kern="1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lang="zh-CN" altLang="zh-CN" kern="1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 不设置自动启动实在是更麻烦。</a:t>
            </a:r>
          </a:p>
        </p:txBody>
      </p:sp>
    </p:spTree>
    <p:extLst>
      <p:ext uri="{BB962C8B-B14F-4D97-AF65-F5344CB8AC3E}">
        <p14:creationId xmlns:p14="http://schemas.microsoft.com/office/powerpoint/2010/main" val="5863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675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+mn-ea"/>
              </a:rPr>
              <a:t>其他问题</a:t>
            </a:r>
            <a:r>
              <a:rPr lang="en-US" altLang="zh-CN" b="1" dirty="0" smtClean="0">
                <a:solidFill>
                  <a:schemeClr val="bg1"/>
                </a:solidFill>
                <a:latin typeface="+mn-ea"/>
              </a:rPr>
              <a:t>: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55077" y="1162937"/>
            <a:ext cx="653268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kern="0" dirty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自</a:t>
            </a:r>
            <a:r>
              <a:rPr lang="zh-CN" altLang="en-US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学需要涉及的其他东西：</a:t>
            </a:r>
            <a:endParaRPr lang="en-US" altLang="zh-CN" sz="3200" kern="0" dirty="0" smtClean="0">
              <a:solidFill>
                <a:schemeClr val="bg1"/>
              </a:solidFill>
              <a:latin typeface="宋体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3200" kern="0" dirty="0" smtClean="0">
              <a:solidFill>
                <a:schemeClr val="bg1"/>
              </a:solidFill>
              <a:latin typeface="宋体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zh-CN" altLang="en-US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长</a:t>
            </a:r>
            <a:r>
              <a:rPr lang="zh-CN" altLang="en-US" sz="3200" kern="0" dirty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连</a:t>
            </a:r>
            <a:r>
              <a:rPr lang="zh-CN" altLang="en-US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接和短连接以及连接池。</a:t>
            </a:r>
            <a:endParaRPr lang="en-US" altLang="zh-CN" sz="3200" kern="0" dirty="0" smtClean="0">
              <a:solidFill>
                <a:schemeClr val="bg1"/>
              </a:solidFill>
              <a:latin typeface="宋体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zh-CN" altLang="en-US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数</a:t>
            </a:r>
            <a:r>
              <a:rPr lang="zh-CN" altLang="en-US" sz="3200" kern="0" dirty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据持久化。</a:t>
            </a:r>
            <a:endParaRPr lang="en-US" altLang="zh-CN" sz="3200" kern="0" dirty="0">
              <a:solidFill>
                <a:schemeClr val="bg1"/>
              </a:solidFill>
              <a:latin typeface="宋体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zh-CN" altLang="en-US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读</a:t>
            </a:r>
            <a:r>
              <a:rPr lang="zh-CN" altLang="en-US" sz="3200" kern="0" dirty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写分离和集群服务器</a:t>
            </a:r>
            <a:r>
              <a:rPr lang="zh-CN" altLang="en-US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3200" kern="0" dirty="0" smtClean="0">
              <a:solidFill>
                <a:schemeClr val="bg1"/>
              </a:solidFill>
              <a:latin typeface="宋体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zh-CN" altLang="en-US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自己熟悉的语言的</a:t>
            </a:r>
            <a:r>
              <a:rPr lang="en-US" altLang="zh-CN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lang="zh-CN" altLang="en-US" sz="3200" kern="0" dirty="0" smtClean="0">
                <a:solidFill>
                  <a:schemeClr val="bg1"/>
                </a:solidFill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操作库</a:t>
            </a:r>
            <a:endParaRPr lang="zh-CN" altLang="zh-CN" sz="3200" kern="0" dirty="0">
              <a:solidFill>
                <a:schemeClr val="bg1"/>
              </a:solidFill>
              <a:latin typeface="宋体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439508" y="4495212"/>
            <a:ext cx="6092825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Open Sans"/>
              </a:rPr>
              <a:t>Windows </a:t>
            </a:r>
            <a:r>
              <a:rPr lang="zh-CN" altLang="en-US" b="1" dirty="0">
                <a:solidFill>
                  <a:schemeClr val="bg1"/>
                </a:solidFill>
                <a:latin typeface="Open Sans"/>
              </a:rPr>
              <a:t>版本</a:t>
            </a:r>
          </a:p>
          <a:p>
            <a:r>
              <a:rPr lang="en-US" altLang="zh-CN" dirty="0">
                <a:solidFill>
                  <a:schemeClr val="bg1"/>
                </a:solidFill>
                <a:latin typeface="Open Sans"/>
              </a:rPr>
              <a:t>Redis </a:t>
            </a:r>
            <a:r>
              <a:rPr lang="zh-CN" altLang="en-US" dirty="0">
                <a:solidFill>
                  <a:schemeClr val="bg1"/>
                </a:solidFill>
                <a:latin typeface="Open Sans"/>
              </a:rPr>
              <a:t>没有官方的</a:t>
            </a:r>
            <a:r>
              <a:rPr lang="en-US" altLang="zh-CN" dirty="0">
                <a:solidFill>
                  <a:schemeClr val="bg1"/>
                </a:solidFill>
                <a:latin typeface="Open Sans"/>
              </a:rPr>
              <a:t>Windows</a:t>
            </a:r>
            <a:r>
              <a:rPr lang="zh-CN" altLang="en-US" dirty="0">
                <a:solidFill>
                  <a:schemeClr val="bg1"/>
                </a:solidFill>
                <a:latin typeface="Open Sans"/>
              </a:rPr>
              <a:t>版本，但是微软开源技术团队（</a:t>
            </a:r>
            <a:r>
              <a:rPr lang="en-US" altLang="zh-CN" dirty="0">
                <a:solidFill>
                  <a:schemeClr val="bg1"/>
                </a:solidFill>
                <a:latin typeface="Open Sans"/>
              </a:rPr>
              <a:t>Microsoft Open Tech group</a:t>
            </a:r>
            <a:r>
              <a:rPr lang="zh-CN" altLang="en-US" dirty="0">
                <a:solidFill>
                  <a:schemeClr val="bg1"/>
                </a:solidFill>
                <a:latin typeface="Open Sans"/>
              </a:rPr>
              <a:t>）开发和维护</a:t>
            </a:r>
            <a:r>
              <a:rPr lang="zh-CN" altLang="en-US" dirty="0" smtClean="0">
                <a:solidFill>
                  <a:schemeClr val="bg1"/>
                </a:solidFill>
                <a:latin typeface="Open Sans"/>
              </a:rPr>
              <a:t>着。</a:t>
            </a:r>
            <a:endParaRPr lang="zh-CN" altLang="en-US" b="0" i="0" dirty="0">
              <a:solidFill>
                <a:schemeClr val="bg1"/>
              </a:solidFill>
              <a:effectLst/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80096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78523" y="887802"/>
            <a:ext cx="6289431" cy="22458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b="1" kern="0" dirty="0">
                <a:solidFill>
                  <a:srgbClr val="FFC000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什么是</a:t>
            </a:r>
            <a:r>
              <a:rPr lang="en-US" altLang="zh-CN" b="1" kern="0" dirty="0">
                <a:solidFill>
                  <a:srgbClr val="FFC000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Redis</a:t>
            </a:r>
            <a:r>
              <a:rPr lang="zh-CN" altLang="zh-CN" b="1" kern="0" dirty="0">
                <a:solidFill>
                  <a:srgbClr val="FFC000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？</a:t>
            </a:r>
            <a:r>
              <a:rPr lang="en-US" altLang="zh-CN" b="1" kern="0" dirty="0">
                <a:solidFill>
                  <a:srgbClr val="FFC000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endParaRPr lang="zh-CN" altLang="zh-CN" sz="1800" b="1" kern="100" dirty="0">
              <a:solidFill>
                <a:srgbClr val="FFC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zh-CN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内</a:t>
            </a:r>
            <a:r>
              <a:rPr lang="zh-CN" altLang="zh-CN" b="1" kern="0" dirty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存数据库</a:t>
            </a:r>
            <a:r>
              <a:rPr lang="zh-CN" altLang="zh-CN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endParaRPr lang="en-US" altLang="zh-CN" b="1" kern="0" dirty="0" smtClean="0">
              <a:solidFill>
                <a:schemeClr val="bg1"/>
              </a:solidFill>
              <a:latin typeface="等线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zh-CN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读</a:t>
            </a:r>
            <a:r>
              <a:rPr lang="zh-CN" altLang="zh-CN" b="1" kern="0" dirty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取写入查询速度飞快</a:t>
            </a:r>
            <a:r>
              <a:rPr lang="zh-CN" altLang="zh-CN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endParaRPr lang="en-US" altLang="zh-CN" b="1" kern="0" dirty="0" smtClean="0">
              <a:solidFill>
                <a:schemeClr val="bg1"/>
              </a:solidFill>
              <a:latin typeface="等线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 类似</a:t>
            </a:r>
            <a:r>
              <a:rPr lang="en-US" altLang="zh-CN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Hashtable</a:t>
            </a:r>
            <a:r>
              <a:rPr lang="zh-CN" altLang="zh-CN" b="1" kern="0" dirty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的键值结构</a:t>
            </a:r>
            <a:r>
              <a:rPr lang="zh-CN" altLang="zh-CN" b="1" kern="0" dirty="0" smtClean="0">
                <a:solidFill>
                  <a:schemeClr val="bg1"/>
                </a:solidFill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zh-CN" b="1" kern="0" dirty="0">
              <a:solidFill>
                <a:schemeClr val="bg1"/>
              </a:solidFill>
              <a:latin typeface="等线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20" name="图片 19"/>
          <p:cNvPicPr/>
          <p:nvPr/>
        </p:nvPicPr>
        <p:blipFill>
          <a:blip r:embed="rId2"/>
          <a:stretch>
            <a:fillRect/>
          </a:stretch>
        </p:blipFill>
        <p:spPr>
          <a:xfrm>
            <a:off x="6462126" y="1003373"/>
            <a:ext cx="5085080" cy="112331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0539" y="2457462"/>
            <a:ext cx="3666667" cy="2028571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1359877" y="3747369"/>
            <a:ext cx="6092825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kern="0" dirty="0" smtClean="0">
                <a:solidFill>
                  <a:srgbClr val="FFC000"/>
                </a:solidFill>
                <a:latin typeface="+mn-ea"/>
                <a:cs typeface="宋体" panose="02010600030101010101" pitchFamily="2" charset="-122"/>
              </a:rPr>
              <a:t>基本原理</a:t>
            </a:r>
            <a:r>
              <a:rPr lang="zh-CN" altLang="en-US" sz="1800" kern="100" dirty="0" smtClean="0">
                <a:solidFill>
                  <a:srgbClr val="FFC000"/>
                </a:solidFill>
                <a:latin typeface="+mn-ea"/>
                <a:cs typeface="Times New Roman" panose="02020603050405020304" pitchFamily="18" charset="0"/>
              </a:rPr>
              <a:t>？</a:t>
            </a:r>
            <a:endParaRPr lang="en-US" altLang="zh-CN" sz="1800" kern="100" dirty="0" smtClean="0">
              <a:solidFill>
                <a:srgbClr val="FFC000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1800" kern="100" dirty="0" smtClean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通</a:t>
            </a:r>
            <a:r>
              <a:rPr lang="zh-CN" altLang="zh-CN" sz="18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过哈希算法和冲突解决算法，直接将建键值映射到了内存地址上，值也存入内存，例如要查询一个键，</a:t>
            </a:r>
            <a:r>
              <a:rPr lang="zh-CN" altLang="zh-CN" sz="18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不需要遍历所有的键</a:t>
            </a:r>
            <a:r>
              <a:rPr lang="zh-CN" altLang="zh-CN" sz="18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，只需要计算出键对应的地址，就可以取出或修改某个值了。所以，即便有上亿个键值对，定位</a:t>
            </a:r>
            <a:r>
              <a:rPr lang="zh-CN" altLang="zh-CN" sz="1800" kern="100" dirty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复杂度</a:t>
            </a:r>
            <a:r>
              <a:rPr lang="zh-CN" altLang="zh-CN" sz="18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依然是接近于零的。</a:t>
            </a:r>
          </a:p>
        </p:txBody>
      </p:sp>
    </p:spTree>
    <p:extLst>
      <p:ext uri="{BB962C8B-B14F-4D97-AF65-F5344CB8AC3E}">
        <p14:creationId xmlns:p14="http://schemas.microsoft.com/office/powerpoint/2010/main" val="423250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66346" y="410851"/>
            <a:ext cx="6092825" cy="170540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Redis</a:t>
            </a:r>
            <a:r>
              <a:rPr lang="zh-CN" altLang="zh-CN" sz="18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，可以简单理解为，对</a:t>
            </a:r>
            <a:r>
              <a:rPr lang="en-US" altLang="zh-CN" sz="18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Hashtable</a:t>
            </a:r>
            <a:r>
              <a:rPr lang="zh-CN" altLang="zh-CN" sz="18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进行了高级的封装，规定了特殊数据类型和操作特性，已经不单纯是键值，但复杂数据类型其实也是以键值为基础构建出来的。  </a:t>
            </a:r>
            <a:r>
              <a:rPr lang="en-US" altLang="zh-CN" sz="18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Redis</a:t>
            </a:r>
            <a:r>
              <a:rPr lang="zh-CN" altLang="zh-CN" sz="18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使用</a:t>
            </a:r>
            <a:r>
              <a:rPr lang="en-US" altLang="zh-CN" sz="18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c</a:t>
            </a:r>
            <a:r>
              <a:rPr lang="zh-CN" altLang="zh-CN" sz="18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语言写的，代码相对很小。</a:t>
            </a:r>
          </a:p>
        </p:txBody>
      </p:sp>
      <p:sp>
        <p:nvSpPr>
          <p:cNvPr id="19" name="矩形 18"/>
          <p:cNvSpPr/>
          <p:nvPr/>
        </p:nvSpPr>
        <p:spPr>
          <a:xfrm>
            <a:off x="5712070" y="2113562"/>
            <a:ext cx="6092825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kern="0" dirty="0" smtClean="0">
                <a:solidFill>
                  <a:srgbClr val="FFC000"/>
                </a:solidFill>
                <a:latin typeface="+mn-ea"/>
                <a:cs typeface="宋体" panose="02010600030101010101" pitchFamily="2" charset="-122"/>
              </a:rPr>
              <a:t>单线程，非阻塞特点：</a:t>
            </a:r>
            <a:endParaRPr lang="en-US" altLang="zh-CN" sz="1600" kern="0" dirty="0" smtClean="0">
              <a:solidFill>
                <a:srgbClr val="FFC000"/>
              </a:solidFill>
              <a:latin typeface="+mn-ea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kern="0" dirty="0" smtClean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Redis</a:t>
            </a:r>
            <a:r>
              <a:rPr lang="zh-CN" altLang="zh-CN" sz="16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为了进一步提高效率，</a:t>
            </a:r>
            <a:r>
              <a:rPr lang="zh-CN" altLang="zh-CN" sz="1600" kern="0" dirty="0">
                <a:solidFill>
                  <a:srgbClr val="FF0000"/>
                </a:solidFill>
                <a:latin typeface="+mn-ea"/>
                <a:cs typeface="宋体" panose="02010600030101010101" pitchFamily="2" charset="-122"/>
              </a:rPr>
              <a:t>权衡</a:t>
            </a:r>
            <a:r>
              <a:rPr lang="zh-CN" altLang="zh-CN" sz="16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了多线程和单线程的利弊，选择使用了单线程来出来所有的操作请求。但请求的处理，是非阻塞的。直白一点说就是，给</a:t>
            </a:r>
            <a:r>
              <a:rPr lang="en-US" altLang="zh-CN" sz="16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redis</a:t>
            </a:r>
            <a:r>
              <a:rPr lang="zh-CN" altLang="zh-CN" sz="16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发送的请求，来源可以非常多，允许并发， 但所有来源收到的请求，对内存进行处理的时候，是单线程进行的，也就是最终还是在队列里一个一个处理并返回结果。 </a:t>
            </a:r>
            <a:endParaRPr lang="zh-CN" altLang="zh-CN" sz="1600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16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弊端就是，单次请求的操作不能过于复杂，并且无法发挥</a:t>
            </a:r>
            <a:r>
              <a:rPr lang="en-US" altLang="zh-CN" sz="16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CPU</a:t>
            </a:r>
            <a:r>
              <a:rPr lang="zh-CN" altLang="zh-CN" sz="16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的多核效率。</a:t>
            </a:r>
            <a:endParaRPr lang="zh-CN" altLang="zh-CN" sz="1600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sz="16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即便如此，因为没有了多线程的锁和复杂的处理逻辑，效率反而更快了。普通内网环境和服务器配置，</a:t>
            </a:r>
            <a:r>
              <a:rPr lang="zh-CN" altLang="zh-CN" sz="1600" kern="0" dirty="0">
                <a:solidFill>
                  <a:srgbClr val="FF0000"/>
                </a:solidFill>
                <a:latin typeface="+mn-ea"/>
                <a:cs typeface="宋体" panose="02010600030101010101" pitchFamily="2" charset="-122"/>
              </a:rPr>
              <a:t>每秒处理三万个请求</a:t>
            </a:r>
            <a:r>
              <a:rPr lang="zh-CN" altLang="zh-CN" sz="16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很轻松，如果需要发挥多核，可以在同一个机器上开多个</a:t>
            </a:r>
            <a:r>
              <a:rPr lang="en-US" altLang="zh-CN" sz="16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redis</a:t>
            </a:r>
            <a:r>
              <a:rPr lang="zh-CN" altLang="zh-CN" sz="1600" kern="0" dirty="0">
                <a:solidFill>
                  <a:schemeClr val="bg1"/>
                </a:solidFill>
                <a:latin typeface="+mn-ea"/>
                <a:cs typeface="宋体" panose="02010600030101010101" pitchFamily="2" charset="-122"/>
              </a:rPr>
              <a:t>服务，等同于开了多个线程。</a:t>
            </a:r>
            <a:endParaRPr lang="zh-CN" altLang="zh-CN" sz="16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</p:txBody>
      </p:sp>
      <p:cxnSp>
        <p:nvCxnSpPr>
          <p:cNvPr id="22" name="直接箭头连接符 21"/>
          <p:cNvCxnSpPr/>
          <p:nvPr/>
        </p:nvCxnSpPr>
        <p:spPr>
          <a:xfrm>
            <a:off x="1248507" y="2710344"/>
            <a:ext cx="17760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1248507" y="2862744"/>
            <a:ext cx="17760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1248507" y="3064967"/>
            <a:ext cx="17760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1248507" y="3217367"/>
            <a:ext cx="17760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1248507" y="3378640"/>
            <a:ext cx="17760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1248507" y="3531040"/>
            <a:ext cx="17760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1248507" y="3733263"/>
            <a:ext cx="17760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>
            <a:off x="1248507" y="3885663"/>
            <a:ext cx="177604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465990" y="2619491"/>
            <a:ext cx="624254" cy="138918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 smtClean="0"/>
              <a:t>网络请求</a:t>
            </a:r>
            <a:endParaRPr lang="zh-CN" altLang="en-US" sz="1800" dirty="0"/>
          </a:p>
        </p:txBody>
      </p:sp>
      <p:sp>
        <p:nvSpPr>
          <p:cNvPr id="31" name="矩形 30"/>
          <p:cNvSpPr/>
          <p:nvPr/>
        </p:nvSpPr>
        <p:spPr>
          <a:xfrm>
            <a:off x="3182816" y="2692723"/>
            <a:ext cx="1981323" cy="1192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并</a:t>
            </a:r>
            <a:r>
              <a:rPr lang="zh-CN" altLang="en-US" sz="1800" dirty="0" smtClean="0"/>
              <a:t>发接受</a:t>
            </a:r>
            <a:endParaRPr lang="en-US" altLang="zh-CN" sz="1800" dirty="0" smtClean="0"/>
          </a:p>
          <a:p>
            <a:pPr algn="ctr"/>
            <a:r>
              <a:rPr lang="zh-CN" altLang="en-US" sz="1800" dirty="0"/>
              <a:t>单线</a:t>
            </a:r>
            <a:r>
              <a:rPr lang="zh-CN" altLang="en-US" sz="1800" dirty="0" smtClean="0"/>
              <a:t>程顺序执行</a:t>
            </a:r>
            <a:endParaRPr lang="zh-CN" altLang="en-US" sz="1800" dirty="0"/>
          </a:p>
        </p:txBody>
      </p:sp>
      <p:sp>
        <p:nvSpPr>
          <p:cNvPr id="32" name="剪去单角的矩形 31"/>
          <p:cNvSpPr/>
          <p:nvPr/>
        </p:nvSpPr>
        <p:spPr>
          <a:xfrm>
            <a:off x="3692770" y="4185220"/>
            <a:ext cx="993531" cy="202223"/>
          </a:xfrm>
          <a:prstGeom prst="snip1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tx1"/>
                </a:solidFill>
                <a:latin typeface="+mn-ea"/>
              </a:rPr>
              <a:t>请求</a:t>
            </a:r>
            <a:r>
              <a:rPr lang="en-US" altLang="zh-CN" sz="1200" dirty="0" smtClean="0">
                <a:solidFill>
                  <a:schemeClr val="tx1"/>
                </a:solidFill>
                <a:latin typeface="+mn-ea"/>
              </a:rPr>
              <a:t>1</a:t>
            </a:r>
            <a:endParaRPr lang="zh-CN" altLang="en-US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3" name="剪去单角的矩形 32"/>
          <p:cNvSpPr/>
          <p:nvPr/>
        </p:nvSpPr>
        <p:spPr>
          <a:xfrm>
            <a:off x="3692770" y="4531054"/>
            <a:ext cx="993531" cy="202223"/>
          </a:xfrm>
          <a:prstGeom prst="snip1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tx1"/>
                </a:solidFill>
                <a:latin typeface="+mn-ea"/>
              </a:rPr>
              <a:t>请求</a:t>
            </a:r>
            <a:r>
              <a:rPr lang="en-US" altLang="zh-CN" sz="1200" dirty="0" smtClean="0">
                <a:solidFill>
                  <a:schemeClr val="tx1"/>
                </a:solidFill>
                <a:latin typeface="+mn-ea"/>
              </a:rPr>
              <a:t>2</a:t>
            </a:r>
            <a:endParaRPr lang="zh-CN" altLang="en-US" sz="12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5" name="直接箭头连接符 34"/>
          <p:cNvCxnSpPr/>
          <p:nvPr/>
        </p:nvCxnSpPr>
        <p:spPr>
          <a:xfrm>
            <a:off x="4870939" y="4008675"/>
            <a:ext cx="0" cy="24313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6" name="剪去单角的矩形 35"/>
          <p:cNvSpPr/>
          <p:nvPr/>
        </p:nvSpPr>
        <p:spPr>
          <a:xfrm>
            <a:off x="3692770" y="4882747"/>
            <a:ext cx="993531" cy="202223"/>
          </a:xfrm>
          <a:prstGeom prst="snip1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tx1"/>
                </a:solidFill>
                <a:latin typeface="+mn-ea"/>
              </a:rPr>
              <a:t>请求</a:t>
            </a:r>
            <a:r>
              <a:rPr lang="en-US" altLang="zh-CN" sz="1200" dirty="0" smtClean="0">
                <a:solidFill>
                  <a:schemeClr val="tx1"/>
                </a:solidFill>
                <a:latin typeface="+mn-ea"/>
              </a:rPr>
              <a:t>3</a:t>
            </a:r>
            <a:endParaRPr lang="zh-CN" altLang="en-US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7" name="剪去单角的矩形 36"/>
          <p:cNvSpPr/>
          <p:nvPr/>
        </p:nvSpPr>
        <p:spPr>
          <a:xfrm>
            <a:off x="3692770" y="5202194"/>
            <a:ext cx="993531" cy="202223"/>
          </a:xfrm>
          <a:prstGeom prst="snip1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tx1"/>
                </a:solidFill>
                <a:latin typeface="+mn-ea"/>
              </a:rPr>
              <a:t>请求</a:t>
            </a:r>
            <a:r>
              <a:rPr lang="en-US" altLang="zh-CN" sz="1200" dirty="0" smtClean="0">
                <a:solidFill>
                  <a:schemeClr val="tx1"/>
                </a:solidFill>
                <a:latin typeface="+mn-ea"/>
              </a:rPr>
              <a:t>4</a:t>
            </a:r>
            <a:endParaRPr lang="zh-CN" altLang="en-US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9" name="剪去单角的矩形 38"/>
          <p:cNvSpPr/>
          <p:nvPr/>
        </p:nvSpPr>
        <p:spPr>
          <a:xfrm>
            <a:off x="3692770" y="5519791"/>
            <a:ext cx="993531" cy="202223"/>
          </a:xfrm>
          <a:prstGeom prst="snip1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tx1"/>
                </a:solidFill>
                <a:latin typeface="+mn-ea"/>
              </a:rPr>
              <a:t>请求</a:t>
            </a:r>
            <a:r>
              <a:rPr lang="en-US" altLang="zh-CN" sz="1200" dirty="0" smtClean="0">
                <a:solidFill>
                  <a:schemeClr val="tx1"/>
                </a:solidFill>
                <a:latin typeface="+mn-ea"/>
              </a:rPr>
              <a:t>5</a:t>
            </a:r>
            <a:endParaRPr lang="zh-CN" altLang="en-US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0" name="剪去单角的矩形 39"/>
          <p:cNvSpPr/>
          <p:nvPr/>
        </p:nvSpPr>
        <p:spPr>
          <a:xfrm>
            <a:off x="3692770" y="5865625"/>
            <a:ext cx="993531" cy="202223"/>
          </a:xfrm>
          <a:prstGeom prst="snip1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tx1"/>
                </a:solidFill>
                <a:latin typeface="+mn-ea"/>
              </a:rPr>
              <a:t>请求</a:t>
            </a:r>
            <a:r>
              <a:rPr lang="en-US" altLang="zh-CN" sz="1200" dirty="0" smtClean="0">
                <a:solidFill>
                  <a:schemeClr val="tx1"/>
                </a:solidFill>
                <a:latin typeface="+mn-ea"/>
              </a:rPr>
              <a:t>6</a:t>
            </a:r>
            <a:endParaRPr lang="zh-CN" altLang="en-US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2" name="剪去单角的矩形 41"/>
          <p:cNvSpPr/>
          <p:nvPr/>
        </p:nvSpPr>
        <p:spPr>
          <a:xfrm>
            <a:off x="3692770" y="6217318"/>
            <a:ext cx="993531" cy="202223"/>
          </a:xfrm>
          <a:prstGeom prst="snip1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>
                <a:solidFill>
                  <a:schemeClr val="tx1"/>
                </a:solidFill>
                <a:latin typeface="+mn-ea"/>
              </a:rPr>
              <a:t>请求</a:t>
            </a:r>
            <a:r>
              <a:rPr lang="en-US" altLang="zh-CN" sz="1200" dirty="0" smtClean="0">
                <a:solidFill>
                  <a:schemeClr val="tx1"/>
                </a:solidFill>
                <a:latin typeface="+mn-ea"/>
              </a:rPr>
              <a:t>7</a:t>
            </a:r>
            <a:endParaRPr lang="zh-CN" altLang="en-US" sz="1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01922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3039207" y="797758"/>
            <a:ext cx="6561993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kern="0" dirty="0" smtClean="0">
                <a:solidFill>
                  <a:srgbClr val="FFC000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概念总结：</a:t>
            </a:r>
            <a:endParaRPr lang="en-US" altLang="zh-CN" kern="0" dirty="0" smtClean="0">
              <a:solidFill>
                <a:srgbClr val="FFC000"/>
              </a:solidFill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en-US" altLang="zh-CN" kern="0" dirty="0" smtClean="0"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只</a:t>
            </a:r>
            <a:r>
              <a:rPr lang="zh-CN" altLang="zh-CN" kern="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有搞明白了原理和特性，才</a:t>
            </a:r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能</a:t>
            </a:r>
            <a:r>
              <a:rPr lang="zh-CN" altLang="en-US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探讨</a:t>
            </a:r>
            <a:endParaRPr lang="en-US" altLang="zh-CN" kern="0" dirty="0" smtClean="0">
              <a:solidFill>
                <a:schemeClr val="bg1"/>
              </a:solidFill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哪</a:t>
            </a:r>
            <a:r>
              <a:rPr lang="zh-CN" altLang="zh-CN" kern="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些场景</a:t>
            </a:r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endParaRPr lang="en-US" altLang="zh-CN" kern="0" dirty="0" smtClean="0">
              <a:solidFill>
                <a:schemeClr val="bg1"/>
              </a:solidFill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哪</a:t>
            </a:r>
            <a:r>
              <a:rPr lang="zh-CN" altLang="zh-CN" kern="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些业务逻辑</a:t>
            </a:r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endParaRPr lang="en-US" altLang="zh-CN" kern="0" dirty="0" smtClean="0">
              <a:solidFill>
                <a:schemeClr val="bg1"/>
              </a:solidFill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怎</a:t>
            </a:r>
            <a:r>
              <a:rPr lang="zh-CN" altLang="zh-CN" kern="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么写代</a:t>
            </a:r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码</a:t>
            </a:r>
            <a:r>
              <a:rPr lang="en-US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,</a:t>
            </a:r>
          </a:p>
          <a:p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更</a:t>
            </a:r>
            <a:r>
              <a:rPr lang="zh-CN" altLang="zh-CN" kern="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适合使用</a:t>
            </a:r>
            <a:r>
              <a:rPr lang="en-US" altLang="zh-CN" kern="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redis</a:t>
            </a:r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en-US" altLang="zh-CN" kern="0" dirty="0" smtClean="0">
              <a:solidFill>
                <a:schemeClr val="bg1"/>
              </a:solidFill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en-US" altLang="zh-CN" kern="0" dirty="0" smtClean="0">
              <a:solidFill>
                <a:schemeClr val="bg1"/>
              </a:solidFill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Redis</a:t>
            </a:r>
            <a:r>
              <a:rPr lang="zh-CN" altLang="zh-CN" kern="0" dirty="0">
                <a:solidFill>
                  <a:srgbClr val="FF9966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不是关系数据库的替代品</a:t>
            </a:r>
            <a:r>
              <a:rPr lang="zh-CN" altLang="zh-CN" kern="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，只是可以方便高效的解决很多场景，可以作为关系数据库的缓存层和补充</a:t>
            </a:r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r>
              <a:rPr lang="zh-CN" altLang="en-US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不过，大型互联网产品的核心功能，其实都是内存数据库完成的。</a:t>
            </a:r>
            <a:endParaRPr lang="en-US" altLang="zh-CN" kern="0" dirty="0" smtClean="0">
              <a:solidFill>
                <a:schemeClr val="bg1"/>
              </a:solidFill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kern="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类</a:t>
            </a:r>
            <a:r>
              <a:rPr lang="zh-CN" altLang="en-US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似的数据库很多，这个最出名，应用最多。</a:t>
            </a:r>
            <a:r>
              <a:rPr lang="zh-CN" altLang="zh-CN" kern="0" dirty="0" smtClean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78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1906611732"/>
              </p:ext>
            </p:extLst>
          </p:nvPr>
        </p:nvGraphicFramePr>
        <p:xfrm>
          <a:off x="3675633" y="720372"/>
          <a:ext cx="8125883" cy="5417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483577" y="577462"/>
            <a:ext cx="46987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 smtClean="0">
                <a:solidFill>
                  <a:srgbClr val="FFC000"/>
                </a:solidFill>
              </a:rPr>
              <a:t>就这么五个破玩意</a:t>
            </a:r>
            <a:endParaRPr lang="zh-CN" altLang="en-US" sz="4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566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26629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kern="0" dirty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String</a:t>
            </a:r>
            <a:r>
              <a:rPr lang="zh-CN" altLang="zh-CN" b="1" kern="0" dirty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（字符串）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09235" y="1301261"/>
            <a:ext cx="2497015" cy="1389184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普通字符串</a:t>
            </a:r>
            <a:endParaRPr lang="en-US" altLang="zh-CN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String</a:t>
            </a:r>
          </a:p>
        </p:txBody>
      </p:sp>
      <p:sp>
        <p:nvSpPr>
          <p:cNvPr id="52" name="矩形 51"/>
          <p:cNvSpPr/>
          <p:nvPr/>
        </p:nvSpPr>
        <p:spPr>
          <a:xfrm>
            <a:off x="1652135" y="3683977"/>
            <a:ext cx="2154115" cy="1063869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字节型数</a:t>
            </a:r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组</a:t>
            </a:r>
            <a:endParaRPr lang="en-US" altLang="zh-CN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Byte[]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440114" y="767164"/>
            <a:ext cx="2611315" cy="150788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数</a:t>
            </a:r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字</a:t>
            </a:r>
            <a:endParaRPr lang="en-US" altLang="zh-CN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</a:t>
            </a:r>
            <a:r>
              <a:rPr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nt/double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275991" y="3066316"/>
            <a:ext cx="2335824" cy="123532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格式化字符串</a:t>
            </a:r>
            <a:endParaRPr lang="en-US" altLang="zh-CN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xml/json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08966" y="2186942"/>
            <a:ext cx="387798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常</a:t>
            </a:r>
            <a:r>
              <a:rPr lang="zh-CN" altLang="en-US" dirty="0">
                <a:solidFill>
                  <a:schemeClr val="bg1"/>
                </a:solidFill>
              </a:rPr>
              <a:t>用的操作归类：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 smtClean="0">
                <a:solidFill>
                  <a:schemeClr val="bg1"/>
                </a:solidFill>
              </a:rPr>
              <a:t>各种设置和读取值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dirty="0" smtClean="0">
                <a:solidFill>
                  <a:schemeClr val="bg1"/>
                </a:solidFill>
              </a:rPr>
              <a:t>key</a:t>
            </a:r>
            <a:r>
              <a:rPr lang="zh-CN" altLang="en-US" dirty="0" smtClean="0">
                <a:solidFill>
                  <a:schemeClr val="bg1"/>
                </a:solidFill>
              </a:rPr>
              <a:t>过期的各种操作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>
                <a:solidFill>
                  <a:schemeClr val="bg1"/>
                </a:solidFill>
              </a:rPr>
              <a:t>对数</a:t>
            </a:r>
            <a:r>
              <a:rPr lang="zh-CN" altLang="en-US" dirty="0" smtClean="0">
                <a:solidFill>
                  <a:schemeClr val="bg1"/>
                </a:solidFill>
              </a:rPr>
              <a:t>字的增量操作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 smtClean="0">
                <a:solidFill>
                  <a:schemeClr val="bg1"/>
                </a:solidFill>
              </a:rPr>
              <a:t>对</a:t>
            </a:r>
            <a:r>
              <a:rPr lang="en-US" altLang="zh-CN" dirty="0" smtClean="0">
                <a:solidFill>
                  <a:schemeClr val="bg1"/>
                </a:solidFill>
              </a:rPr>
              <a:t>key</a:t>
            </a:r>
            <a:r>
              <a:rPr lang="zh-CN" altLang="en-US" dirty="0" smtClean="0">
                <a:solidFill>
                  <a:schemeClr val="bg1"/>
                </a:solidFill>
              </a:rPr>
              <a:t>的各种查找和移动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2114" y="6289143"/>
            <a:ext cx="11572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accent6">
                    <a:lumMod val="75000"/>
                  </a:schemeClr>
                </a:solidFill>
              </a:rPr>
              <a:t>Redis</a:t>
            </a:r>
            <a:r>
              <a:rPr lang="zh-CN" altLang="en-US" sz="1600" dirty="0" smtClean="0">
                <a:solidFill>
                  <a:schemeClr val="accent6">
                    <a:lumMod val="75000"/>
                  </a:schemeClr>
                </a:solidFill>
              </a:rPr>
              <a:t>的命令非常多，主要是为了方便开发，将各种判定情景条件、批量条件也拆分到了不同命令里，减少了开发语言上的判断</a:t>
            </a:r>
            <a:endParaRPr lang="zh-CN" altLang="en-US" sz="16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97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4509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kern="0" dirty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String</a:t>
            </a:r>
            <a:r>
              <a:rPr lang="zh-CN" altLang="zh-CN" b="1" kern="0" dirty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（字符串</a:t>
            </a:r>
            <a:r>
              <a:rPr lang="zh-CN" altLang="zh-CN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）</a:t>
            </a:r>
            <a:r>
              <a:rPr lang="zh-CN" altLang="en-US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常用详细命令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04209" y="1072630"/>
            <a:ext cx="5178906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</a:rPr>
              <a:t>SET key value                   </a:t>
            </a:r>
            <a:r>
              <a:rPr lang="zh-CN" altLang="en-US" sz="1100" dirty="0">
                <a:solidFill>
                  <a:schemeClr val="bg1"/>
                </a:solidFill>
              </a:rPr>
              <a:t>设置</a:t>
            </a:r>
            <a:r>
              <a:rPr lang="en-US" altLang="zh-CN" sz="1100" dirty="0">
                <a:solidFill>
                  <a:schemeClr val="bg1"/>
                </a:solidFill>
              </a:rPr>
              <a:t>key=value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GET key                         </a:t>
            </a:r>
            <a:r>
              <a:rPr lang="zh-CN" altLang="en-US" sz="1100" dirty="0">
                <a:solidFill>
                  <a:schemeClr val="bg1"/>
                </a:solidFill>
              </a:rPr>
              <a:t>或者键</a:t>
            </a:r>
            <a:r>
              <a:rPr lang="en-US" altLang="zh-CN" sz="1100" dirty="0">
                <a:solidFill>
                  <a:schemeClr val="bg1"/>
                </a:solidFill>
              </a:rPr>
              <a:t>key</a:t>
            </a:r>
            <a:r>
              <a:rPr lang="zh-CN" altLang="en-US" sz="1100" dirty="0">
                <a:solidFill>
                  <a:schemeClr val="bg1"/>
                </a:solidFill>
              </a:rPr>
              <a:t>对应的值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GETRANGE key start end          </a:t>
            </a:r>
            <a:r>
              <a:rPr lang="zh-CN" altLang="en-US" sz="1100" dirty="0">
                <a:solidFill>
                  <a:schemeClr val="bg1"/>
                </a:solidFill>
              </a:rPr>
              <a:t>得到字符串的子字符串存放在一个键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GETSET key value                </a:t>
            </a:r>
            <a:r>
              <a:rPr lang="zh-CN" altLang="en-US" sz="1100" dirty="0">
                <a:solidFill>
                  <a:schemeClr val="bg1"/>
                </a:solidFill>
              </a:rPr>
              <a:t>设置键的字符串值，并返回旧值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GETBIT key offset               </a:t>
            </a:r>
            <a:r>
              <a:rPr lang="zh-CN" altLang="en-US" sz="1100" dirty="0">
                <a:solidFill>
                  <a:schemeClr val="bg1"/>
                </a:solidFill>
              </a:rPr>
              <a:t>返回存储在键位值的字符串值的偏移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MGET key1 [key2..]              </a:t>
            </a:r>
            <a:r>
              <a:rPr lang="zh-CN" altLang="en-US" sz="1100" dirty="0">
                <a:solidFill>
                  <a:schemeClr val="bg1"/>
                </a:solidFill>
              </a:rPr>
              <a:t>得到所有的给定键的值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SETBIT key offset value         </a:t>
            </a:r>
            <a:r>
              <a:rPr lang="zh-CN" altLang="en-US" sz="1100" dirty="0">
                <a:solidFill>
                  <a:schemeClr val="bg1"/>
                </a:solidFill>
              </a:rPr>
              <a:t>设置或清除该位在存储在键的字符串值偏移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SETEX key seconds value         </a:t>
            </a:r>
            <a:r>
              <a:rPr lang="zh-CN" altLang="en-US" sz="1100" dirty="0">
                <a:solidFill>
                  <a:schemeClr val="bg1"/>
                </a:solidFill>
              </a:rPr>
              <a:t>键到期时设置值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SETNX key value                 </a:t>
            </a:r>
            <a:r>
              <a:rPr lang="zh-CN" altLang="en-US" sz="1100" dirty="0">
                <a:solidFill>
                  <a:schemeClr val="bg1"/>
                </a:solidFill>
              </a:rPr>
              <a:t>设置键的值，只有当该键不存在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SETRANGE key offset value       </a:t>
            </a:r>
            <a:r>
              <a:rPr lang="zh-CN" altLang="en-US" sz="1100" dirty="0">
                <a:solidFill>
                  <a:schemeClr val="bg1"/>
                </a:solidFill>
              </a:rPr>
              <a:t>覆盖字符串的一部分从指定键的偏移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STRLEN key                      </a:t>
            </a:r>
            <a:r>
              <a:rPr lang="zh-CN" altLang="en-US" sz="1100" dirty="0">
                <a:solidFill>
                  <a:schemeClr val="bg1"/>
                </a:solidFill>
              </a:rPr>
              <a:t>得到存储在键的值的长度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MSET key value [key value...]   </a:t>
            </a:r>
            <a:r>
              <a:rPr lang="zh-CN" altLang="en-US" sz="1100" dirty="0">
                <a:solidFill>
                  <a:schemeClr val="bg1"/>
                </a:solidFill>
              </a:rPr>
              <a:t>设置多个键和多个值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MSETNX key value [key value...] </a:t>
            </a:r>
            <a:r>
              <a:rPr lang="zh-CN" altLang="en-US" sz="1100" dirty="0">
                <a:solidFill>
                  <a:schemeClr val="bg1"/>
                </a:solidFill>
              </a:rPr>
              <a:t>设置多个键多个值，只有在当没有按键的存在时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PSETEX key milliseconds value   </a:t>
            </a:r>
            <a:r>
              <a:rPr lang="zh-CN" altLang="en-US" sz="1100" dirty="0">
                <a:solidFill>
                  <a:schemeClr val="bg1"/>
                </a:solidFill>
              </a:rPr>
              <a:t>设置键的毫秒值和到期时间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INCR key                        </a:t>
            </a:r>
            <a:r>
              <a:rPr lang="zh-CN" altLang="en-US" sz="1100" dirty="0">
                <a:solidFill>
                  <a:schemeClr val="bg1"/>
                </a:solidFill>
              </a:rPr>
              <a:t>增加键的整数值一次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INCRBY key increment            </a:t>
            </a:r>
            <a:r>
              <a:rPr lang="zh-CN" altLang="en-US" sz="1100" dirty="0">
                <a:solidFill>
                  <a:schemeClr val="bg1"/>
                </a:solidFill>
              </a:rPr>
              <a:t>由给定的数量递增键的整数值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INCRBYFLOAT key increment       </a:t>
            </a:r>
            <a:r>
              <a:rPr lang="zh-CN" altLang="en-US" sz="1100" dirty="0">
                <a:solidFill>
                  <a:schemeClr val="bg1"/>
                </a:solidFill>
              </a:rPr>
              <a:t>由给定的数量递增键的浮点值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DECR key                        </a:t>
            </a:r>
            <a:r>
              <a:rPr lang="zh-CN" altLang="en-US" sz="1100" dirty="0">
                <a:solidFill>
                  <a:schemeClr val="bg1"/>
                </a:solidFill>
              </a:rPr>
              <a:t>递减键一次的整数值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DECRBY key decrement            </a:t>
            </a:r>
            <a:r>
              <a:rPr lang="zh-CN" altLang="en-US" sz="1100" dirty="0">
                <a:solidFill>
                  <a:schemeClr val="bg1"/>
                </a:solidFill>
              </a:rPr>
              <a:t>由给定数目递减键的整数值</a:t>
            </a:r>
          </a:p>
          <a:p>
            <a:r>
              <a:rPr lang="en-US" altLang="zh-CN" sz="1100" dirty="0">
                <a:solidFill>
                  <a:schemeClr val="bg1"/>
                </a:solidFill>
              </a:rPr>
              <a:t>APPEND key value                </a:t>
            </a:r>
            <a:r>
              <a:rPr lang="zh-CN" altLang="en-US" sz="1100" dirty="0">
                <a:solidFill>
                  <a:schemeClr val="bg1"/>
                </a:solidFill>
              </a:rPr>
              <a:t>追加值到一个键</a:t>
            </a:r>
          </a:p>
        </p:txBody>
      </p:sp>
      <p:sp>
        <p:nvSpPr>
          <p:cNvPr id="7" name="矩形 6"/>
          <p:cNvSpPr/>
          <p:nvPr/>
        </p:nvSpPr>
        <p:spPr>
          <a:xfrm>
            <a:off x="5943600" y="2801636"/>
            <a:ext cx="6092825" cy="32316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DEL key                         </a:t>
            </a:r>
            <a:r>
              <a:rPr lang="zh-CN" altLang="en-US" sz="1200" dirty="0">
                <a:solidFill>
                  <a:schemeClr val="bg1"/>
                </a:solidFill>
              </a:rPr>
              <a:t>如果存在删除键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DUMP key                        </a:t>
            </a:r>
            <a:r>
              <a:rPr lang="zh-CN" altLang="en-US" sz="1200" dirty="0">
                <a:solidFill>
                  <a:schemeClr val="bg1"/>
                </a:solidFill>
              </a:rPr>
              <a:t>返回存储在指定键的值的序列化版本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EXISTS key                      </a:t>
            </a:r>
            <a:r>
              <a:rPr lang="zh-CN" altLang="en-US" sz="1200" dirty="0">
                <a:solidFill>
                  <a:schemeClr val="bg1"/>
                </a:solidFill>
              </a:rPr>
              <a:t>此命令检查该键是否存在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EXPIRE key seconds              </a:t>
            </a:r>
            <a:r>
              <a:rPr lang="zh-CN" altLang="en-US" sz="1200" dirty="0">
                <a:solidFill>
                  <a:schemeClr val="bg1"/>
                </a:solidFill>
              </a:rPr>
              <a:t>指定键的过期时间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EXPIREAT key timestamp          </a:t>
            </a:r>
            <a:r>
              <a:rPr lang="zh-CN" altLang="en-US" sz="1200" dirty="0">
                <a:solidFill>
                  <a:schemeClr val="bg1"/>
                </a:solidFill>
              </a:rPr>
              <a:t>指定的键过期时间。在这里，时间是在</a:t>
            </a:r>
            <a:r>
              <a:rPr lang="en-US" altLang="zh-CN" sz="1200" dirty="0">
                <a:solidFill>
                  <a:schemeClr val="bg1"/>
                </a:solidFill>
              </a:rPr>
              <a:t>Unix</a:t>
            </a:r>
            <a:r>
              <a:rPr lang="zh-CN" altLang="en-US" sz="1200" dirty="0">
                <a:solidFill>
                  <a:schemeClr val="bg1"/>
                </a:solidFill>
              </a:rPr>
              <a:t>时间戳格式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PEXPIRE key milliseconds        </a:t>
            </a:r>
            <a:r>
              <a:rPr lang="zh-CN" altLang="en-US" sz="1200" dirty="0">
                <a:solidFill>
                  <a:schemeClr val="bg1"/>
                </a:solidFill>
              </a:rPr>
              <a:t>设置键以毫秒为单位到期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PEXPIREAT key milliseconds-timestamp        </a:t>
            </a:r>
            <a:r>
              <a:rPr lang="zh-CN" altLang="en-US" sz="1200" dirty="0">
                <a:solidFill>
                  <a:schemeClr val="bg1"/>
                </a:solidFill>
              </a:rPr>
              <a:t>设置键在</a:t>
            </a:r>
            <a:r>
              <a:rPr lang="en-US" altLang="zh-CN" sz="1200" dirty="0">
                <a:solidFill>
                  <a:schemeClr val="bg1"/>
                </a:solidFill>
              </a:rPr>
              <a:t>Unix</a:t>
            </a:r>
            <a:r>
              <a:rPr lang="zh-CN" altLang="en-US" sz="1200" dirty="0">
                <a:solidFill>
                  <a:schemeClr val="bg1"/>
                </a:solidFill>
              </a:rPr>
              <a:t>时间戳指定为毫秒到期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KEYS pattern                    </a:t>
            </a:r>
            <a:r>
              <a:rPr lang="zh-CN" altLang="en-US" sz="1200" dirty="0">
                <a:solidFill>
                  <a:schemeClr val="bg1"/>
                </a:solidFill>
              </a:rPr>
              <a:t>查找与指定模式匹配的所有键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MOVE key db                     </a:t>
            </a:r>
            <a:r>
              <a:rPr lang="zh-CN" altLang="en-US" sz="1200" dirty="0">
                <a:solidFill>
                  <a:schemeClr val="bg1"/>
                </a:solidFill>
              </a:rPr>
              <a:t>移动键到另一个数据库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PERSIST key                     </a:t>
            </a:r>
            <a:r>
              <a:rPr lang="zh-CN" altLang="en-US" sz="1200" dirty="0">
                <a:solidFill>
                  <a:schemeClr val="bg1"/>
                </a:solidFill>
              </a:rPr>
              <a:t>移除过期的键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PTTL key                        </a:t>
            </a:r>
            <a:r>
              <a:rPr lang="zh-CN" altLang="en-US" sz="1200" dirty="0">
                <a:solidFill>
                  <a:schemeClr val="bg1"/>
                </a:solidFill>
              </a:rPr>
              <a:t>以毫秒为单位获取剩余时间的到期键。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TTL key                         </a:t>
            </a:r>
            <a:r>
              <a:rPr lang="zh-CN" altLang="en-US" sz="1200" dirty="0">
                <a:solidFill>
                  <a:schemeClr val="bg1"/>
                </a:solidFill>
              </a:rPr>
              <a:t>获取键到期的剩余时间。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RANDOMKEY                       </a:t>
            </a:r>
            <a:r>
              <a:rPr lang="zh-CN" altLang="en-US" sz="1200" dirty="0">
                <a:solidFill>
                  <a:schemeClr val="bg1"/>
                </a:solidFill>
              </a:rPr>
              <a:t>从</a:t>
            </a:r>
            <a:r>
              <a:rPr lang="en-US" altLang="zh-CN" sz="1200" dirty="0">
                <a:solidFill>
                  <a:schemeClr val="bg1"/>
                </a:solidFill>
              </a:rPr>
              <a:t>Redis</a:t>
            </a:r>
            <a:r>
              <a:rPr lang="zh-CN" altLang="en-US" sz="1200" dirty="0">
                <a:solidFill>
                  <a:schemeClr val="bg1"/>
                </a:solidFill>
              </a:rPr>
              <a:t>返回随机键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RENAME key newkey               </a:t>
            </a:r>
            <a:r>
              <a:rPr lang="zh-CN" altLang="en-US" sz="1200" dirty="0">
                <a:solidFill>
                  <a:schemeClr val="bg1"/>
                </a:solidFill>
              </a:rPr>
              <a:t>更改键的名称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RENAMENX key newkey             </a:t>
            </a:r>
            <a:r>
              <a:rPr lang="zh-CN" altLang="en-US" sz="1200" dirty="0">
                <a:solidFill>
                  <a:schemeClr val="bg1"/>
                </a:solidFill>
              </a:rPr>
              <a:t>重命名键，如果新的键不存在</a:t>
            </a:r>
          </a:p>
          <a:p>
            <a:r>
              <a:rPr lang="en-US" altLang="zh-CN" sz="1200" dirty="0">
                <a:solidFill>
                  <a:schemeClr val="bg1"/>
                </a:solidFill>
              </a:rPr>
              <a:t>TYPE key                        </a:t>
            </a:r>
            <a:r>
              <a:rPr lang="zh-CN" altLang="en-US" sz="1200" dirty="0">
                <a:solidFill>
                  <a:schemeClr val="bg1"/>
                </a:solidFill>
              </a:rPr>
              <a:t>返回存储在键的数据类型的值。</a:t>
            </a:r>
          </a:p>
        </p:txBody>
      </p:sp>
    </p:spTree>
    <p:extLst>
      <p:ext uri="{BB962C8B-B14F-4D97-AF65-F5344CB8AC3E}">
        <p14:creationId xmlns:p14="http://schemas.microsoft.com/office/powerpoint/2010/main" val="125216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2132" y="305499"/>
            <a:ext cx="34788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List</a:t>
            </a:r>
            <a:r>
              <a:rPr lang="zh-CN" altLang="zh-CN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（</a:t>
            </a:r>
            <a:r>
              <a:rPr lang="zh-CN" altLang="en-US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列表</a:t>
            </a:r>
            <a:r>
              <a:rPr lang="en-US" altLang="zh-CN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/</a:t>
            </a:r>
            <a:r>
              <a:rPr lang="zh-CN" altLang="en-US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链表</a:t>
            </a:r>
            <a:r>
              <a:rPr lang="en-US" altLang="zh-CN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/</a:t>
            </a:r>
            <a:r>
              <a:rPr lang="zh-CN" altLang="en-US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队列</a:t>
            </a:r>
            <a:r>
              <a:rPr lang="zh-CN" altLang="zh-CN" b="1" kern="0" dirty="0" smtClean="0">
                <a:solidFill>
                  <a:schemeClr val="bg1"/>
                </a:solidFill>
                <a:latin typeface="+mn-ea"/>
                <a:cs typeface="Helvetica" panose="020B0604020202020204" pitchFamily="34" charset="0"/>
              </a:rPr>
              <a:t>）</a:t>
            </a:r>
            <a:endParaRPr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09235" y="1301261"/>
            <a:ext cx="2497015" cy="1389184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40</a:t>
            </a:r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亿个元素</a:t>
            </a:r>
            <a:endParaRPr lang="en-US" altLang="zh-CN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652135" y="3683977"/>
            <a:ext cx="2154115" cy="1063869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消息队列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440114" y="767164"/>
            <a:ext cx="2611315" cy="150788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双向链表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275991" y="3066316"/>
            <a:ext cx="2335824" cy="1235321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无法调整顺序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04863" y="3047868"/>
            <a:ext cx="433965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常</a:t>
            </a:r>
            <a:r>
              <a:rPr lang="zh-CN" altLang="en-US" dirty="0">
                <a:solidFill>
                  <a:schemeClr val="bg1"/>
                </a:solidFill>
              </a:rPr>
              <a:t>用的操作归类：</a:t>
            </a:r>
            <a:endParaRPr lang="en-US" altLang="zh-CN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>
                <a:solidFill>
                  <a:schemeClr val="bg1"/>
                </a:solidFill>
              </a:rPr>
              <a:t>各</a:t>
            </a:r>
            <a:r>
              <a:rPr lang="zh-CN" altLang="en-US" dirty="0" smtClean="0">
                <a:solidFill>
                  <a:schemeClr val="bg1"/>
                </a:solidFill>
              </a:rPr>
              <a:t>种方向的</a:t>
            </a:r>
            <a:r>
              <a:rPr lang="en-US" altLang="zh-CN" dirty="0" smtClean="0">
                <a:solidFill>
                  <a:schemeClr val="bg1"/>
                </a:solidFill>
              </a:rPr>
              <a:t>Push</a:t>
            </a:r>
            <a:r>
              <a:rPr lang="zh-CN" altLang="en-US" dirty="0" smtClean="0">
                <a:solidFill>
                  <a:schemeClr val="bg1"/>
                </a:solidFill>
              </a:rPr>
              <a:t>和</a:t>
            </a:r>
            <a:r>
              <a:rPr lang="en-US" altLang="zh-CN" dirty="0" smtClean="0">
                <a:solidFill>
                  <a:schemeClr val="bg1"/>
                </a:solidFill>
              </a:rPr>
              <a:t>pop/bpop</a:t>
            </a:r>
          </a:p>
          <a:p>
            <a:pPr marL="457200" indent="-457200">
              <a:buAutoNum type="arabicPeriod"/>
            </a:pPr>
            <a:r>
              <a:rPr lang="zh-CN" altLang="en-US" dirty="0" smtClean="0">
                <a:solidFill>
                  <a:schemeClr val="bg1"/>
                </a:solidFill>
              </a:rPr>
              <a:t>获取</a:t>
            </a:r>
            <a:r>
              <a:rPr lang="en-US" altLang="zh-CN" dirty="0" smtClean="0">
                <a:solidFill>
                  <a:schemeClr val="bg1"/>
                </a:solidFill>
              </a:rPr>
              <a:t>/</a:t>
            </a:r>
            <a:r>
              <a:rPr lang="zh-CN" altLang="en-US" dirty="0" smtClean="0">
                <a:solidFill>
                  <a:schemeClr val="bg1"/>
                </a:solidFill>
              </a:rPr>
              <a:t>设置指定位置的元素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zh-CN" altLang="en-US" dirty="0">
                <a:solidFill>
                  <a:schemeClr val="bg1"/>
                </a:solidFill>
              </a:rPr>
              <a:t>列</a:t>
            </a:r>
            <a:r>
              <a:rPr lang="zh-CN" altLang="en-US" dirty="0" smtClean="0">
                <a:solidFill>
                  <a:schemeClr val="bg1"/>
                </a:solidFill>
              </a:rPr>
              <a:t>表总长度</a:t>
            </a:r>
            <a:r>
              <a:rPr lang="en-US" altLang="zh-CN" dirty="0" smtClean="0">
                <a:solidFill>
                  <a:schemeClr val="bg1"/>
                </a:solidFill>
              </a:rPr>
              <a:t>/</a:t>
            </a:r>
            <a:r>
              <a:rPr lang="zh-CN" altLang="en-US" dirty="0">
                <a:solidFill>
                  <a:schemeClr val="bg1"/>
                </a:solidFill>
              </a:rPr>
              <a:t>修剪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72114" y="6289143"/>
            <a:ext cx="11572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accent6">
                    <a:lumMod val="75000"/>
                  </a:schemeClr>
                </a:solidFill>
              </a:rPr>
              <a:t>Redis</a:t>
            </a:r>
            <a:r>
              <a:rPr lang="zh-CN" altLang="en-US" sz="1600" dirty="0" smtClean="0">
                <a:solidFill>
                  <a:schemeClr val="accent6">
                    <a:lumMod val="75000"/>
                  </a:schemeClr>
                </a:solidFill>
              </a:rPr>
              <a:t>的命令非常多，主要是为了方便开发，将各种判定情景条件、批量条件也拆分到了不同命令里，减少了开发语言上的判断</a:t>
            </a:r>
            <a:endParaRPr lang="zh-CN" altLang="en-US" sz="16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40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模板网-WWW.1PPT.COM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6707</Words>
  <Application>Microsoft Office PowerPoint</Application>
  <PresentationFormat>自定义</PresentationFormat>
  <Paragraphs>383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8" baseType="lpstr">
      <vt:lpstr>Century Gothic</vt:lpstr>
      <vt:lpstr>微軟正黑體</vt:lpstr>
      <vt:lpstr>Open Sans</vt:lpstr>
      <vt:lpstr>等线</vt:lpstr>
      <vt:lpstr>宋体</vt:lpstr>
      <vt:lpstr>微软雅黑</vt:lpstr>
      <vt:lpstr>Arial</vt:lpstr>
      <vt:lpstr>Calibri</vt:lpstr>
      <vt:lpstr>Helvetica</vt:lpstr>
      <vt:lpstr>Times New Roman</vt:lpstr>
      <vt:lpstr>第一PPT模板网-WWW.1PPT.COM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第一PPT模板网-WWW.1PPT.COM</dc:creator>
  <cp:keywords/>
  <dc:description>第一PPT模板网-WWW.1PPT.COM</dc:description>
  <cp:lastModifiedBy>gotodk</cp:lastModifiedBy>
  <cp:revision>136</cp:revision>
  <dcterms:created xsi:type="dcterms:W3CDTF">2015-07-02T02:13:33Z</dcterms:created>
  <dcterms:modified xsi:type="dcterms:W3CDTF">2017-07-28T16:17:58Z</dcterms:modified>
  <cp:category>第一PPT模板网-WWW.1PPT.COM</cp:category>
</cp:coreProperties>
</file>

<file path=docProps/thumbnail.jpeg>
</file>